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1" r:id="rId2"/>
    <p:sldId id="283" r:id="rId3"/>
    <p:sldId id="293" r:id="rId4"/>
    <p:sldId id="303" r:id="rId5"/>
    <p:sldId id="295" r:id="rId6"/>
    <p:sldId id="304" r:id="rId7"/>
    <p:sldId id="296" r:id="rId8"/>
    <p:sldId id="297" r:id="rId9"/>
    <p:sldId id="289" r:id="rId10"/>
    <p:sldId id="306" r:id="rId11"/>
    <p:sldId id="290" r:id="rId12"/>
    <p:sldId id="307" r:id="rId13"/>
    <p:sldId id="291" r:id="rId14"/>
    <p:sldId id="310" r:id="rId15"/>
    <p:sldId id="292" r:id="rId16"/>
    <p:sldId id="298" r:id="rId17"/>
    <p:sldId id="348" r:id="rId18"/>
  </p:sldIdLst>
  <p:sldSz cx="12192000" cy="6858000"/>
  <p:notesSz cx="6769100" cy="9906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8D6E9F-8EEF-4AA1-B637-44310B763D48}" v="19" dt="2020-05-23T15:53:35.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94647"/>
  </p:normalViewPr>
  <p:slideViewPr>
    <p:cSldViewPr snapToGrid="0">
      <p:cViewPr varScale="1">
        <p:scale>
          <a:sx n="78" d="100"/>
          <a:sy n="78" d="100"/>
        </p:scale>
        <p:origin x="77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A6934C26-8293-45C0-B864-FDFC9B27411B}" type="datetimeFigureOut">
              <a:rPr lang="el-GR" smtClean="0"/>
              <a:t>3/6/2022</a:t>
            </a:fld>
            <a:endParaRPr lang="el-GR"/>
          </a:p>
        </p:txBody>
      </p:sp>
      <p:sp>
        <p:nvSpPr>
          <p:cNvPr id="4" name="Θέση εικόνας διαφάνειας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B344C923-17F4-45C3-8B23-5815A1AE7AF9}" type="slidenum">
              <a:rPr lang="el-GR" smtClean="0"/>
              <a:t>‹#›</a:t>
            </a:fld>
            <a:endParaRPr lang="el-GR"/>
          </a:p>
        </p:txBody>
      </p:sp>
    </p:spTree>
    <p:extLst>
      <p:ext uri="{BB962C8B-B14F-4D97-AF65-F5344CB8AC3E}">
        <p14:creationId xmlns:p14="http://schemas.microsoft.com/office/powerpoint/2010/main" val="2168789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1</a:t>
            </a:fld>
            <a:endParaRPr lang="en-US"/>
          </a:p>
        </p:txBody>
      </p:sp>
    </p:spTree>
    <p:extLst>
      <p:ext uri="{BB962C8B-B14F-4D97-AF65-F5344CB8AC3E}">
        <p14:creationId xmlns:p14="http://schemas.microsoft.com/office/powerpoint/2010/main" val="30669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69D8F-0935-BF48-8AC7-40BF2ACCA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16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69D8F-0935-BF48-8AC7-40BF2ACCA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013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69D8F-0935-BF48-8AC7-40BF2ACCA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0146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13</a:t>
            </a:fld>
            <a:endParaRPr lang="en-US"/>
          </a:p>
        </p:txBody>
      </p:sp>
    </p:spTree>
    <p:extLst>
      <p:ext uri="{BB962C8B-B14F-4D97-AF65-F5344CB8AC3E}">
        <p14:creationId xmlns:p14="http://schemas.microsoft.com/office/powerpoint/2010/main" val="53804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14</a:t>
            </a:fld>
            <a:endParaRPr lang="en-US"/>
          </a:p>
        </p:txBody>
      </p:sp>
    </p:spTree>
    <p:extLst>
      <p:ext uri="{BB962C8B-B14F-4D97-AF65-F5344CB8AC3E}">
        <p14:creationId xmlns:p14="http://schemas.microsoft.com/office/powerpoint/2010/main" val="69877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15</a:t>
            </a:fld>
            <a:endParaRPr lang="en-US"/>
          </a:p>
        </p:txBody>
      </p:sp>
    </p:spTree>
    <p:extLst>
      <p:ext uri="{BB962C8B-B14F-4D97-AF65-F5344CB8AC3E}">
        <p14:creationId xmlns:p14="http://schemas.microsoft.com/office/powerpoint/2010/main" val="217275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16</a:t>
            </a:fld>
            <a:endParaRPr lang="en-US"/>
          </a:p>
        </p:txBody>
      </p:sp>
    </p:spTree>
    <p:extLst>
      <p:ext uri="{BB962C8B-B14F-4D97-AF65-F5344CB8AC3E}">
        <p14:creationId xmlns:p14="http://schemas.microsoft.com/office/powerpoint/2010/main" val="43268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17</a:t>
            </a:fld>
            <a:endParaRPr lang="en-US"/>
          </a:p>
        </p:txBody>
      </p:sp>
    </p:spTree>
    <p:extLst>
      <p:ext uri="{BB962C8B-B14F-4D97-AF65-F5344CB8AC3E}">
        <p14:creationId xmlns:p14="http://schemas.microsoft.com/office/powerpoint/2010/main" val="482922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2</a:t>
            </a:fld>
            <a:endParaRPr lang="en-US"/>
          </a:p>
        </p:txBody>
      </p:sp>
    </p:spTree>
    <p:extLst>
      <p:ext uri="{BB962C8B-B14F-4D97-AF65-F5344CB8AC3E}">
        <p14:creationId xmlns:p14="http://schemas.microsoft.com/office/powerpoint/2010/main" val="58879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3</a:t>
            </a:fld>
            <a:endParaRPr lang="en-US"/>
          </a:p>
        </p:txBody>
      </p:sp>
    </p:spTree>
    <p:extLst>
      <p:ext uri="{BB962C8B-B14F-4D97-AF65-F5344CB8AC3E}">
        <p14:creationId xmlns:p14="http://schemas.microsoft.com/office/powerpoint/2010/main" val="517980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4</a:t>
            </a:fld>
            <a:endParaRPr lang="en-US"/>
          </a:p>
        </p:txBody>
      </p:sp>
    </p:spTree>
    <p:extLst>
      <p:ext uri="{BB962C8B-B14F-4D97-AF65-F5344CB8AC3E}">
        <p14:creationId xmlns:p14="http://schemas.microsoft.com/office/powerpoint/2010/main" val="65156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5</a:t>
            </a:fld>
            <a:endParaRPr lang="en-US"/>
          </a:p>
        </p:txBody>
      </p:sp>
    </p:spTree>
    <p:extLst>
      <p:ext uri="{BB962C8B-B14F-4D97-AF65-F5344CB8AC3E}">
        <p14:creationId xmlns:p14="http://schemas.microsoft.com/office/powerpoint/2010/main" val="40516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6</a:t>
            </a:fld>
            <a:endParaRPr lang="en-US"/>
          </a:p>
        </p:txBody>
      </p:sp>
    </p:spTree>
    <p:extLst>
      <p:ext uri="{BB962C8B-B14F-4D97-AF65-F5344CB8AC3E}">
        <p14:creationId xmlns:p14="http://schemas.microsoft.com/office/powerpoint/2010/main" val="2576546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7</a:t>
            </a:fld>
            <a:endParaRPr lang="en-US"/>
          </a:p>
        </p:txBody>
      </p:sp>
    </p:spTree>
    <p:extLst>
      <p:ext uri="{BB962C8B-B14F-4D97-AF65-F5344CB8AC3E}">
        <p14:creationId xmlns:p14="http://schemas.microsoft.com/office/powerpoint/2010/main" val="3678334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fld id="{73A69D8F-0935-BF48-8AC7-40BF2ACCA4C4}" type="slidenum">
              <a:rPr lang="en-US" smtClean="0"/>
              <a:t>8</a:t>
            </a:fld>
            <a:endParaRPr lang="en-US"/>
          </a:p>
        </p:txBody>
      </p:sp>
    </p:spTree>
    <p:extLst>
      <p:ext uri="{BB962C8B-B14F-4D97-AF65-F5344CB8AC3E}">
        <p14:creationId xmlns:p14="http://schemas.microsoft.com/office/powerpoint/2010/main" val="408186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l-GR" sz="1200" dirty="0"/>
              <a:t>Συνιστάται η </a:t>
            </a:r>
            <a:r>
              <a:rPr lang="el-GR" sz="1200" b="1" dirty="0"/>
              <a:t>χρήση ηλεκτρονικών εναλλακτικών για το </a:t>
            </a:r>
            <a:r>
              <a:rPr lang="en-GB" sz="1200" b="1" dirty="0"/>
              <a:t>check in</a:t>
            </a:r>
            <a:r>
              <a:rPr lang="el-GR" sz="1200" b="1" dirty="0"/>
              <a:t>-</a:t>
            </a:r>
            <a:r>
              <a:rPr lang="en-GB" sz="1200" b="1" dirty="0"/>
              <a:t>check out</a:t>
            </a:r>
            <a:r>
              <a:rPr lang="el-GR" sz="1200" dirty="0"/>
              <a:t> (πχ </a:t>
            </a:r>
            <a:r>
              <a:rPr lang="en-GB" sz="1200" dirty="0"/>
              <a:t>mobile concierge</a:t>
            </a:r>
            <a:r>
              <a:rPr lang="el-GR" sz="1200" dirty="0"/>
              <a:t>, χρήση </a:t>
            </a:r>
            <a:r>
              <a:rPr lang="en-GB" sz="1200" dirty="0"/>
              <a:t>tablets</a:t>
            </a:r>
            <a:r>
              <a:rPr lang="el-GR" sz="1200" dirty="0"/>
              <a:t> που μπορούν να </a:t>
            </a:r>
            <a:r>
              <a:rPr lang="el-GR" sz="1200" dirty="0" err="1"/>
              <a:t>απολυμανθούν</a:t>
            </a:r>
            <a:r>
              <a:rPr lang="el-GR" sz="1200" dirty="0"/>
              <a:t> μετά από κάθε χρήση)</a:t>
            </a:r>
            <a:endParaRPr lang="en-US" sz="1200" dirty="0"/>
          </a:p>
          <a:p>
            <a:pPr lvl="0"/>
            <a:endParaRPr lang="el-GR" sz="1200" dirty="0"/>
          </a:p>
          <a:p>
            <a:pPr lvl="0"/>
            <a:r>
              <a:rPr lang="el-GR" sz="1200" dirty="0"/>
              <a:t>Συνιστάται η </a:t>
            </a:r>
            <a:r>
              <a:rPr lang="el-GR" sz="1200" b="1" dirty="0"/>
              <a:t>ηλεκτρονική πληρωμή των δαπανών διαμονής</a:t>
            </a:r>
            <a:r>
              <a:rPr lang="el-GR" sz="1200" dirty="0"/>
              <a:t> (αποδοχή μετρητών σε εξαιρετικές περιπτώσεις) όπως και η ηλεκτρονική αποστολή λογαριασμών, τιμολογίων και αποδείξεων</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69D8F-0935-BF48-8AC7-40BF2ACCA4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32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2CD855-CE7C-4CEC-9857-F40969953B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392C3CD-AC8D-4E1E-856A-A0BE426AC8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F284467-A6B9-4572-8944-885DDF9FADD4}"/>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5" name="Θέση υποσέλιδου 4">
            <a:extLst>
              <a:ext uri="{FF2B5EF4-FFF2-40B4-BE49-F238E27FC236}">
                <a16:creationId xmlns:a16="http://schemas.microsoft.com/office/drawing/2014/main" id="{8C00B57F-BB78-4C84-9034-7681D8D23BF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63EE01C-7A9B-49C1-93F4-BBD24B083C9D}"/>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72316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EA3418-0AA1-4B5C-AA34-CF88A58A25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4CA12DF-7C98-4381-8E0D-69F14E9F6A0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0D1C786-0F47-4B8E-87DD-0BA4AFD59CF2}"/>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5" name="Θέση υποσέλιδου 4">
            <a:extLst>
              <a:ext uri="{FF2B5EF4-FFF2-40B4-BE49-F238E27FC236}">
                <a16:creationId xmlns:a16="http://schemas.microsoft.com/office/drawing/2014/main" id="{7266933A-2C8E-445C-A831-B02B246EEC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7EE40DA-457D-465C-B86F-1891FD5155EF}"/>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266630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78C8308-4732-43FA-B4E2-B487F0F70AE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92C02B3-61E4-4B0C-8EE8-12B2106D31D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203CE42-477B-4564-B3BA-FC06C8AC83B2}"/>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5" name="Θέση υποσέλιδου 4">
            <a:extLst>
              <a:ext uri="{FF2B5EF4-FFF2-40B4-BE49-F238E27FC236}">
                <a16:creationId xmlns:a16="http://schemas.microsoft.com/office/drawing/2014/main" id="{EC408F91-5718-4D95-9C16-3260FD3D252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C3577F-B488-46DA-BFD1-5B6EB1C5F581}"/>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364618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A9DFF8-90BF-4C02-8AB1-9B2820EF746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5A72B27-8EDE-4266-A8B9-FF8F7A757651}"/>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843F891-36AB-4E32-BCAF-32A921966759}"/>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5" name="Θέση υποσέλιδου 4">
            <a:extLst>
              <a:ext uri="{FF2B5EF4-FFF2-40B4-BE49-F238E27FC236}">
                <a16:creationId xmlns:a16="http://schemas.microsoft.com/office/drawing/2014/main" id="{2E0A7837-942E-4E2B-8032-63C7F9E5E16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C57B7B-EEAE-4821-A3D2-6B338A39F51C}"/>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94273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B8C4C-11E4-496A-A148-AD49EAAE881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710D6AC-29A3-4296-930C-4C521AD678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CFA5673-E67B-4DC5-B151-0C11161FAA8C}"/>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5" name="Θέση υποσέλιδου 4">
            <a:extLst>
              <a:ext uri="{FF2B5EF4-FFF2-40B4-BE49-F238E27FC236}">
                <a16:creationId xmlns:a16="http://schemas.microsoft.com/office/drawing/2014/main" id="{94832521-4278-4F1B-9DD5-2AB6AB3F38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333AEC-DEA0-455B-8B90-4C9D51487B9D}"/>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98571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A6C446-EA98-4AE4-9611-06239A740C6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2C9C6F4-F52D-4C98-AE4E-A29D052CB16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8B2EC5F2-095E-41C7-B3BC-9FC4155DAE3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4C7B6F9C-6377-417B-A01D-A1B54BAC4765}"/>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6" name="Θέση υποσέλιδου 5">
            <a:extLst>
              <a:ext uri="{FF2B5EF4-FFF2-40B4-BE49-F238E27FC236}">
                <a16:creationId xmlns:a16="http://schemas.microsoft.com/office/drawing/2014/main" id="{6EF0651C-3D66-4E89-8B3E-3EC67DFC90C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1186641-E932-4B2F-9863-9DF0C5CEC45D}"/>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212882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9F3514-C186-43A6-A807-5D6F6E3E2F9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89ECAEE-782A-4D76-A03C-F391565594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224BD82-22DB-44E7-BC29-0C33A0CE41A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20FBB374-2D3F-4502-8A8C-1AC49FD26B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4E2B0E4-B936-4D12-A0D2-3816EA60E49E}"/>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E0989DC8-81B8-44C0-8CCB-2A041122FE08}"/>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8" name="Θέση υποσέλιδου 7">
            <a:extLst>
              <a:ext uri="{FF2B5EF4-FFF2-40B4-BE49-F238E27FC236}">
                <a16:creationId xmlns:a16="http://schemas.microsoft.com/office/drawing/2014/main" id="{FF81A4FF-8CC9-476D-96A2-675A23B456A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437C33F-A034-41EA-8F5A-2B8CB0CC2228}"/>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123272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27637-C8E4-48D2-9103-6C60811ECA2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D0C22FD-1E19-4566-B248-EDC9FCC66A16}"/>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4" name="Θέση υποσέλιδου 3">
            <a:extLst>
              <a:ext uri="{FF2B5EF4-FFF2-40B4-BE49-F238E27FC236}">
                <a16:creationId xmlns:a16="http://schemas.microsoft.com/office/drawing/2014/main" id="{63EE2B97-3928-4892-9B65-B87794CC6FB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3E5F5F9-77D5-4798-8059-949EACA55C5E}"/>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166694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B3F37C8-32DD-400D-86BA-4597F181B2A9}"/>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3" name="Θέση υποσέλιδου 2">
            <a:extLst>
              <a:ext uri="{FF2B5EF4-FFF2-40B4-BE49-F238E27FC236}">
                <a16:creationId xmlns:a16="http://schemas.microsoft.com/office/drawing/2014/main" id="{A749B922-AAC4-438C-A96A-4C871CA8326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B98F182-343A-4F36-A592-529E59246D2F}"/>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3040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DDA0EA-76D8-4585-9962-62B582FE458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9DECB47-5BC1-4F73-B5F2-BDD02F84DE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7C798F8-5FE9-4C7B-9B69-30F833084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BD55B0A-B206-4DD9-B596-51D46D994BC2}"/>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6" name="Θέση υποσέλιδου 5">
            <a:extLst>
              <a:ext uri="{FF2B5EF4-FFF2-40B4-BE49-F238E27FC236}">
                <a16:creationId xmlns:a16="http://schemas.microsoft.com/office/drawing/2014/main" id="{01F2BC15-2910-492F-AA36-872DB9FE96F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0499A55-5A27-48F8-950A-FAB5F2215AAA}"/>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422748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5499F0-386C-485A-8162-A038045A17C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C260F66C-6039-45C4-9AA0-A2669E118B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05FFFA17-1733-4E95-9A55-17198C53C2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F329471-FBBD-4C12-8D34-B9D800A78EAC}"/>
              </a:ext>
            </a:extLst>
          </p:cNvPr>
          <p:cNvSpPr>
            <a:spLocks noGrp="1"/>
          </p:cNvSpPr>
          <p:nvPr>
            <p:ph type="dt" sz="half" idx="10"/>
          </p:nvPr>
        </p:nvSpPr>
        <p:spPr/>
        <p:txBody>
          <a:bodyPr/>
          <a:lstStyle/>
          <a:p>
            <a:fld id="{2BE3A184-9FCF-4EBE-8C6F-59E14C27938C}" type="datetimeFigureOut">
              <a:rPr lang="el-GR" smtClean="0"/>
              <a:t>3/6/2022</a:t>
            </a:fld>
            <a:endParaRPr lang="el-GR"/>
          </a:p>
        </p:txBody>
      </p:sp>
      <p:sp>
        <p:nvSpPr>
          <p:cNvPr id="6" name="Θέση υποσέλιδου 5">
            <a:extLst>
              <a:ext uri="{FF2B5EF4-FFF2-40B4-BE49-F238E27FC236}">
                <a16:creationId xmlns:a16="http://schemas.microsoft.com/office/drawing/2014/main" id="{EA22F8CC-01FE-4CEB-A579-4F10A754ACF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330F88C-10AB-431F-82C6-98D0555AB330}"/>
              </a:ext>
            </a:extLst>
          </p:cNvPr>
          <p:cNvSpPr>
            <a:spLocks noGrp="1"/>
          </p:cNvSpPr>
          <p:nvPr>
            <p:ph type="sldNum" sz="quarter" idx="12"/>
          </p:nvPr>
        </p:nvSpPr>
        <p:spPr/>
        <p:txBody>
          <a:bodyPr/>
          <a:lstStyle/>
          <a:p>
            <a:fld id="{90E2E01D-0411-4BD4-8B49-2EAE1CCE80DD}" type="slidenum">
              <a:rPr lang="el-GR" smtClean="0"/>
              <a:t>‹#›</a:t>
            </a:fld>
            <a:endParaRPr lang="el-GR"/>
          </a:p>
        </p:txBody>
      </p:sp>
    </p:spTree>
    <p:extLst>
      <p:ext uri="{BB962C8B-B14F-4D97-AF65-F5344CB8AC3E}">
        <p14:creationId xmlns:p14="http://schemas.microsoft.com/office/powerpoint/2010/main" val="310651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48C7D838-E7DB-4466-8E1F-1602D5FED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98C1840-D8A4-4250-BC7C-F9D2201D1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4851EFA-2010-42B5-86FE-7B694490FF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3A184-9FCF-4EBE-8C6F-59E14C27938C}" type="datetimeFigureOut">
              <a:rPr lang="el-GR" smtClean="0"/>
              <a:t>3/6/2022</a:t>
            </a:fld>
            <a:endParaRPr lang="el-GR"/>
          </a:p>
        </p:txBody>
      </p:sp>
      <p:sp>
        <p:nvSpPr>
          <p:cNvPr id="5" name="Θέση υποσέλιδου 4">
            <a:extLst>
              <a:ext uri="{FF2B5EF4-FFF2-40B4-BE49-F238E27FC236}">
                <a16:creationId xmlns:a16="http://schemas.microsoft.com/office/drawing/2014/main" id="{67A18AC2-E4D3-44CC-A51C-D393A4496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CDCA024-4959-4615-9323-476C23F2D8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2E01D-0411-4BD4-8B49-2EAE1CCE80DD}" type="slidenum">
              <a:rPr lang="el-GR" smtClean="0"/>
              <a:t>‹#›</a:t>
            </a:fld>
            <a:endParaRPr lang="el-GR"/>
          </a:p>
        </p:txBody>
      </p:sp>
    </p:spTree>
    <p:extLst>
      <p:ext uri="{BB962C8B-B14F-4D97-AF65-F5344CB8AC3E}">
        <p14:creationId xmlns:p14="http://schemas.microsoft.com/office/powerpoint/2010/main" val="3005265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14" y="3983276"/>
            <a:ext cx="3056351" cy="2837145"/>
          </a:xfrm>
          <a:noFill/>
        </p:spPr>
        <p:txBody>
          <a:bodyPr>
            <a:noAutofit/>
          </a:bodyPr>
          <a:lstStyle/>
          <a:p>
            <a:pPr algn="ct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Χώροι αναψυχής για παιδιά</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Λειτουργία Κολυμβητικών δεξαμενών</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καταλυμάτων </a:t>
            </a:r>
            <a:r>
              <a:rPr lang="en-US" sz="1800" b="1" dirty="0">
                <a:solidFill>
                  <a:schemeClr val="bg1"/>
                </a:solidFill>
                <a:latin typeface="Century Gothic" panose="020B0502020202020204" pitchFamily="34" charset="0"/>
              </a:rPr>
              <a:t> </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Transfer </a:t>
            </a:r>
            <a:r>
              <a:rPr lang="el-GR" sz="1800" b="1" dirty="0">
                <a:solidFill>
                  <a:schemeClr val="bg1"/>
                </a:solidFill>
                <a:latin typeface="Century Gothic" panose="020B0502020202020204" pitchFamily="34" charset="0"/>
              </a:rPr>
              <a:t>πελατών</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Πόσιμο νερό</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Δίκτυο ύδρευσης</a:t>
            </a:r>
            <a:r>
              <a:rPr lang="en-US" sz="1800" b="1" dirty="0">
                <a:solidFill>
                  <a:schemeClr val="bg1"/>
                </a:solidFill>
                <a:latin typeface="Century Gothic" panose="020B0502020202020204" pitchFamily="34" charset="0"/>
              </a:rPr>
              <a:t>/</a:t>
            </a:r>
            <a:r>
              <a:rPr lang="el-GR" sz="1800" b="1" dirty="0">
                <a:solidFill>
                  <a:schemeClr val="bg1"/>
                </a:solidFill>
                <a:latin typeface="Century Gothic" panose="020B0502020202020204" pitchFamily="34" charset="0"/>
              </a:rPr>
              <a:t>αποχέτευσης </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Κλιματισμός και αερισμός χώρων </a:t>
            </a:r>
            <a:br>
              <a:rPr lang="el-GR" sz="2000" b="1" dirty="0">
                <a:latin typeface="Century Gothic" panose="020B0502020202020204" pitchFamily="34" charset="0"/>
              </a:rPr>
            </a:br>
            <a:endParaRPr lang="en-US" sz="2000" b="1" dirty="0">
              <a:latin typeface="Century Gothic" panose="020B0502020202020204" pitchFamily="34" charset="0"/>
            </a:endParaRPr>
          </a:p>
        </p:txBody>
      </p:sp>
    </p:spTree>
    <p:extLst>
      <p:ext uri="{BB962C8B-B14F-4D97-AF65-F5344CB8AC3E}">
        <p14:creationId xmlns:p14="http://schemas.microsoft.com/office/powerpoint/2010/main" val="49501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4330" y="1856419"/>
            <a:ext cx="7850363" cy="4013223"/>
          </a:xfrm>
          <a:noFill/>
        </p:spPr>
        <p:txBody>
          <a:bodyPr>
            <a:normAutofit fontScale="92500"/>
          </a:bodyPr>
          <a:lstStyle/>
          <a:p>
            <a:pPr marL="0" indent="0">
              <a:buNone/>
            </a:pPr>
            <a:r>
              <a:rPr lang="el-GR" sz="2200" b="1" u="sng" dirty="0">
                <a:solidFill>
                  <a:srgbClr val="44474E"/>
                </a:solidFill>
                <a:latin typeface="Century Gothic" panose="020B0502020202020204" pitchFamily="34" charset="0"/>
              </a:rPr>
              <a:t>Δίκτυο αποχέτευσης</a:t>
            </a:r>
          </a:p>
          <a:p>
            <a:pPr algn="just">
              <a:buClr>
                <a:srgbClr val="00B0F0"/>
              </a:buClr>
              <a:buFont typeface="Wingdings" panose="05000000000000000000" pitchFamily="2" charset="2"/>
              <a:buChar char="§"/>
            </a:pPr>
            <a:r>
              <a:rPr lang="el-GR" sz="2200" dirty="0">
                <a:solidFill>
                  <a:srgbClr val="44474E"/>
                </a:solidFill>
                <a:latin typeface="Century Gothic" panose="020B0502020202020204" pitchFamily="34" charset="0"/>
              </a:rPr>
              <a:t>Συνιστάται η χρήση τυπικών και καλά αεριζόμενων σωληνώσεων, όπως φρεάτια με </a:t>
            </a:r>
            <a:r>
              <a:rPr lang="el-GR" sz="2200" dirty="0" err="1">
                <a:solidFill>
                  <a:srgbClr val="44474E"/>
                </a:solidFill>
                <a:latin typeface="Century Gothic" panose="020B0502020202020204" pitchFamily="34" charset="0"/>
              </a:rPr>
              <a:t>οσμοπαγίδες</a:t>
            </a:r>
            <a:r>
              <a:rPr lang="el-GR" sz="2200" dirty="0">
                <a:solidFill>
                  <a:srgbClr val="44474E"/>
                </a:solidFill>
                <a:latin typeface="Century Gothic" panose="020B0502020202020204" pitchFamily="34" charset="0"/>
              </a:rPr>
              <a:t> και βαλβίδες αντεπιστροφής σε κρουνούς και ψεκαστήρες.</a:t>
            </a:r>
            <a:r>
              <a:rPr lang="en-US" sz="2200" dirty="0">
                <a:solidFill>
                  <a:srgbClr val="44474E"/>
                </a:solidFill>
                <a:latin typeface="Century Gothic" panose="020B0502020202020204" pitchFamily="34" charset="0"/>
              </a:rPr>
              <a:t> </a:t>
            </a:r>
            <a:r>
              <a:rPr lang="el-GR" sz="2200" b="1" dirty="0">
                <a:solidFill>
                  <a:srgbClr val="44474E"/>
                </a:solidFill>
                <a:latin typeface="Century Gothic" panose="020B0502020202020204" pitchFamily="34" charset="0"/>
              </a:rPr>
              <a:t>(Π)</a:t>
            </a:r>
          </a:p>
          <a:p>
            <a:pPr algn="just">
              <a:buClr>
                <a:srgbClr val="00B0F0"/>
              </a:buClr>
              <a:buFont typeface="Wingdings" panose="05000000000000000000" pitchFamily="2" charset="2"/>
              <a:buChar char="§"/>
            </a:pPr>
            <a:r>
              <a:rPr lang="el-GR" sz="2200" dirty="0">
                <a:solidFill>
                  <a:srgbClr val="44474E"/>
                </a:solidFill>
                <a:latin typeface="Century Gothic" panose="020B0502020202020204" pitchFamily="34" charset="0"/>
              </a:rPr>
              <a:t>Οι </a:t>
            </a:r>
            <a:r>
              <a:rPr lang="el-GR" sz="2200" dirty="0" err="1">
                <a:solidFill>
                  <a:srgbClr val="44474E"/>
                </a:solidFill>
                <a:latin typeface="Century Gothic" panose="020B0502020202020204" pitchFamily="34" charset="0"/>
              </a:rPr>
              <a:t>οσμοπαγίδες</a:t>
            </a:r>
            <a:r>
              <a:rPr lang="el-GR" sz="2200" dirty="0">
                <a:solidFill>
                  <a:srgbClr val="44474E"/>
                </a:solidFill>
                <a:latin typeface="Century Gothic" panose="020B0502020202020204" pitchFamily="34" charset="0"/>
              </a:rPr>
              <a:t> (σιφώνια) θα πρέπει να λειτουργούν σωστά και συνεχώς. Θα πρέπει δηλαδή να έχουν πάντα νερό μέσα. Σε περίπτωση που δεν χρησιμοποιείται ο χώρος για μεγάλο διάστημα θα πρέπει να προστίθεται νερό είτε προσθέτοντας το απευθείας στην </a:t>
            </a:r>
            <a:r>
              <a:rPr lang="el-GR" sz="2200" dirty="0" err="1">
                <a:solidFill>
                  <a:srgbClr val="44474E"/>
                </a:solidFill>
                <a:latin typeface="Century Gothic" panose="020B0502020202020204" pitchFamily="34" charset="0"/>
              </a:rPr>
              <a:t>οσμοπαγίδες</a:t>
            </a:r>
            <a:r>
              <a:rPr lang="el-GR" sz="2200" dirty="0">
                <a:solidFill>
                  <a:srgbClr val="44474E"/>
                </a:solidFill>
                <a:latin typeface="Century Gothic" panose="020B0502020202020204" pitchFamily="34" charset="0"/>
              </a:rPr>
              <a:t> είτε ανοίγοντας/λειτουργώντας τις συνδεδεμένες συσκευές. Αυτό θα πρέπει να γίνεται σε τακτά χρονικά διαστήματα ανάλογα με το πόσο γρήγορα εξατμίζεται το νερό από τις </a:t>
            </a:r>
            <a:r>
              <a:rPr lang="el-GR" sz="2200" dirty="0" err="1">
                <a:solidFill>
                  <a:srgbClr val="44474E"/>
                </a:solidFill>
                <a:latin typeface="Century Gothic" panose="020B0502020202020204" pitchFamily="34" charset="0"/>
              </a:rPr>
              <a:t>οσμοπαγίδες</a:t>
            </a:r>
            <a:r>
              <a:rPr lang="el-GR" sz="2200" dirty="0">
                <a:solidFill>
                  <a:srgbClr val="44474E"/>
                </a:solidFill>
                <a:latin typeface="Century Gothic" panose="020B0502020202020204" pitchFamily="34" charset="0"/>
              </a:rPr>
              <a:t> (π.χ. ανά 3 βδομάδες).</a:t>
            </a:r>
            <a:r>
              <a:rPr lang="en-US" sz="2200" dirty="0">
                <a:solidFill>
                  <a:srgbClr val="44474E"/>
                </a:solidFill>
                <a:latin typeface="Century Gothic" panose="020B0502020202020204" pitchFamily="34" charset="0"/>
              </a:rPr>
              <a:t> </a:t>
            </a:r>
            <a:r>
              <a:rPr lang="el-GR" sz="2200" b="1" dirty="0">
                <a:solidFill>
                  <a:srgbClr val="44474E"/>
                </a:solidFill>
                <a:latin typeface="Century Gothic" panose="020B0502020202020204" pitchFamily="34" charset="0"/>
              </a:rPr>
              <a:t>(Υ)</a:t>
            </a:r>
          </a:p>
          <a:p>
            <a:pPr marL="0" indent="0">
              <a:buNone/>
            </a:pPr>
            <a:endParaRPr lang="el-GR" dirty="0"/>
          </a:p>
          <a:p>
            <a:pPr marL="0" indent="0">
              <a:buNone/>
            </a:pPr>
            <a:endParaRPr lang="el-GR" dirty="0"/>
          </a:p>
        </p:txBody>
      </p:sp>
      <p:sp>
        <p:nvSpPr>
          <p:cNvPr id="6" name="TextBox 1">
            <a:extLst>
              <a:ext uri="{FF2B5EF4-FFF2-40B4-BE49-F238E27FC236}">
                <a16:creationId xmlns:a16="http://schemas.microsoft.com/office/drawing/2014/main" id="{BC91B814-FAD5-44A1-BC27-93C96F960614}"/>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14</a:t>
            </a:r>
            <a:endParaRPr lang="el-GR" altLang="el-GR" sz="1200" b="1" dirty="0">
              <a:solidFill>
                <a:schemeClr val="bg1"/>
              </a:solidFill>
              <a:latin typeface="Century Gothic" panose="020B0502020202020204" pitchFamily="34" charset="0"/>
            </a:endParaRPr>
          </a:p>
        </p:txBody>
      </p:sp>
      <p:sp>
        <p:nvSpPr>
          <p:cNvPr id="9" name="Title 1">
            <a:extLst>
              <a:ext uri="{FF2B5EF4-FFF2-40B4-BE49-F238E27FC236}">
                <a16:creationId xmlns:a16="http://schemas.microsoft.com/office/drawing/2014/main" id="{9482DE9D-A680-4E46-80DE-F0B92EAEEEC7}"/>
              </a:ext>
            </a:extLst>
          </p:cNvPr>
          <p:cNvSpPr>
            <a:spLocks noGrp="1"/>
          </p:cNvSpPr>
          <p:nvPr>
            <p:ph type="title"/>
          </p:nvPr>
        </p:nvSpPr>
        <p:spPr>
          <a:xfrm>
            <a:off x="502834" y="794594"/>
            <a:ext cx="3347272" cy="502507"/>
          </a:xfrm>
          <a:noFill/>
        </p:spPr>
        <p:txBody>
          <a:bodyPr>
            <a:noAutofit/>
          </a:bodyPr>
          <a:lstStyle/>
          <a:p>
            <a:pPr algn="ctr"/>
            <a:r>
              <a:rPr lang="el-GR" sz="1800" b="1" dirty="0">
                <a:solidFill>
                  <a:schemeClr val="bg1"/>
                </a:solidFill>
                <a:latin typeface="Century Gothic" panose="020B0502020202020204" pitchFamily="34" charset="0"/>
              </a:rPr>
              <a:t>Πόσιμο νερό</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Δίκτυο ύδρευσης</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αποχέτευσης </a:t>
            </a:r>
            <a:endParaRPr lang="en-US" sz="1800" b="1" dirty="0">
              <a:solidFill>
                <a:schemeClr val="bg1"/>
              </a:solidFill>
              <a:latin typeface="Century Gothic" panose="020B0502020202020204" pitchFamily="34" charset="0"/>
            </a:endParaRPr>
          </a:p>
        </p:txBody>
      </p:sp>
      <p:pic>
        <p:nvPicPr>
          <p:cNvPr id="10" name="Picture 3">
            <a:extLst>
              <a:ext uri="{FF2B5EF4-FFF2-40B4-BE49-F238E27FC236}">
                <a16:creationId xmlns:a16="http://schemas.microsoft.com/office/drawing/2014/main" id="{BEA72A47-FB3C-4AA1-ABA7-3D97E0BD517E}"/>
              </a:ext>
            </a:extLst>
          </p:cNvPr>
          <p:cNvPicPr>
            <a:picLocks noChangeAspect="1"/>
          </p:cNvPicPr>
          <p:nvPr/>
        </p:nvPicPr>
        <p:blipFill>
          <a:blip r:embed="rId4"/>
          <a:stretch>
            <a:fillRect/>
          </a:stretch>
        </p:blipFill>
        <p:spPr>
          <a:xfrm>
            <a:off x="490802" y="2186267"/>
            <a:ext cx="3353529" cy="3353529"/>
          </a:xfrm>
          <a:prstGeom prst="rect">
            <a:avLst/>
          </a:prstGeom>
        </p:spPr>
      </p:pic>
    </p:spTree>
    <p:extLst>
      <p:ext uri="{BB962C8B-B14F-4D97-AF65-F5344CB8AC3E}">
        <p14:creationId xmlns:p14="http://schemas.microsoft.com/office/powerpoint/2010/main" val="26807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4325" y="2130149"/>
            <a:ext cx="7846509" cy="3266015"/>
          </a:xfrm>
          <a:noFill/>
        </p:spPr>
        <p:txBody>
          <a:bodyPr>
            <a:normAutofit/>
          </a:bodyPr>
          <a:lstStyle/>
          <a:p>
            <a:pPr marL="0" indent="0" algn="just">
              <a:buNone/>
            </a:pPr>
            <a:r>
              <a:rPr lang="el-GR" sz="2000" b="1" dirty="0">
                <a:solidFill>
                  <a:srgbClr val="44474E"/>
                </a:solidFill>
                <a:latin typeface="Century Gothic" panose="020B0502020202020204" pitchFamily="34" charset="0"/>
              </a:rPr>
              <a:t>β) Πόσιμο νερό – Δίκτυο ύδρευσης / αποχέτευσης: </a:t>
            </a:r>
            <a:r>
              <a:rPr lang="el-GR" sz="2000" dirty="0">
                <a:solidFill>
                  <a:srgbClr val="44474E"/>
                </a:solidFill>
                <a:latin typeface="Century Gothic" panose="020B0502020202020204" pitchFamily="34" charset="0"/>
              </a:rPr>
              <a:t>τα καταλύματα θα πρέπει να συμμορφώνονται με την εγκύκλιο του Υπουργείου Υγείας «</a:t>
            </a:r>
            <a:r>
              <a:rPr lang="el-GR" sz="2000" dirty="0" err="1">
                <a:solidFill>
                  <a:srgbClr val="44474E"/>
                </a:solidFill>
                <a:latin typeface="Century Gothic" panose="020B0502020202020204" pitchFamily="34" charset="0"/>
              </a:rPr>
              <a:t>Προστασία</a:t>
            </a:r>
            <a:r>
              <a:rPr lang="el-GR" sz="2000" dirty="0">
                <a:solidFill>
                  <a:srgbClr val="44474E"/>
                </a:solidFill>
                <a:latin typeface="Century Gothic" panose="020B0502020202020204" pitchFamily="34" charset="0"/>
              </a:rPr>
              <a:t> της </a:t>
            </a:r>
            <a:r>
              <a:rPr lang="el-GR" sz="2000" dirty="0" err="1">
                <a:solidFill>
                  <a:srgbClr val="44474E"/>
                </a:solidFill>
                <a:latin typeface="Century Gothic" panose="020B0502020202020204" pitchFamily="34" charset="0"/>
              </a:rPr>
              <a:t>Δημόσιας</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Υγείας</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απο</a:t>
            </a:r>
            <a:r>
              <a:rPr lang="el-GR" sz="2000" dirty="0">
                <a:solidFill>
                  <a:srgbClr val="44474E"/>
                </a:solidFill>
                <a:latin typeface="Century Gothic" panose="020B0502020202020204" pitchFamily="34" charset="0"/>
              </a:rPr>
              <a:t>́ τον </a:t>
            </a:r>
            <a:r>
              <a:rPr lang="el-GR" sz="2000" dirty="0" err="1">
                <a:solidFill>
                  <a:srgbClr val="44474E"/>
                </a:solidFill>
                <a:latin typeface="Century Gothic" panose="020B0502020202020204" pitchFamily="34" charset="0"/>
              </a:rPr>
              <a:t>κορωνοϊο</a:t>
            </a:r>
            <a:r>
              <a:rPr lang="el-GR" sz="2000" dirty="0">
                <a:solidFill>
                  <a:srgbClr val="44474E"/>
                </a:solidFill>
                <a:latin typeface="Century Gothic" panose="020B0502020202020204" pitchFamily="34" charset="0"/>
              </a:rPr>
              <a:t>́ </a:t>
            </a:r>
            <a:r>
              <a:rPr lang="da-DK" sz="2000" dirty="0">
                <a:solidFill>
                  <a:srgbClr val="44474E"/>
                </a:solidFill>
                <a:latin typeface="Century Gothic" panose="020B0502020202020204" pitchFamily="34" charset="0"/>
              </a:rPr>
              <a:t>SARS-COV-2 </a:t>
            </a:r>
            <a:r>
              <a:rPr lang="el-GR" sz="2000" dirty="0">
                <a:solidFill>
                  <a:srgbClr val="44474E"/>
                </a:solidFill>
                <a:latin typeface="Century Gothic" panose="020B0502020202020204" pitchFamily="34" charset="0"/>
              </a:rPr>
              <a:t>στα </a:t>
            </a:r>
            <a:r>
              <a:rPr lang="el-GR" sz="2000" dirty="0" err="1">
                <a:solidFill>
                  <a:srgbClr val="44474E"/>
                </a:solidFill>
                <a:latin typeface="Century Gothic" panose="020B0502020202020204" pitchFamily="34" charset="0"/>
              </a:rPr>
              <a:t>συστήματα</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ύδρευσης</a:t>
            </a:r>
            <a:r>
              <a:rPr lang="el-GR" sz="2000" dirty="0">
                <a:solidFill>
                  <a:srgbClr val="44474E"/>
                </a:solidFill>
                <a:latin typeface="Century Gothic" panose="020B0502020202020204" pitchFamily="34" charset="0"/>
              </a:rPr>
              <a:t> και </a:t>
            </a:r>
            <a:r>
              <a:rPr lang="el-GR" sz="2000" dirty="0" err="1">
                <a:solidFill>
                  <a:srgbClr val="44474E"/>
                </a:solidFill>
                <a:latin typeface="Century Gothic" panose="020B0502020202020204" pitchFamily="34" charset="0"/>
              </a:rPr>
              <a:t>αποχέτευσης</a:t>
            </a:r>
            <a:r>
              <a:rPr lang="el-GR" sz="2000" dirty="0">
                <a:solidFill>
                  <a:srgbClr val="44474E"/>
                </a:solidFill>
                <a:latin typeface="Century Gothic" panose="020B0502020202020204" pitchFamily="34" charset="0"/>
              </a:rPr>
              <a:t>»</a:t>
            </a:r>
            <a:r>
              <a:rPr lang="en-US"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endParaRPr lang="en-US" sz="2000" b="1" u="sng" dirty="0">
              <a:solidFill>
                <a:srgbClr val="44474E"/>
              </a:solidFill>
              <a:latin typeface="Century Gothic" panose="020B0502020202020204" pitchFamily="34" charset="0"/>
            </a:endParaRPr>
          </a:p>
          <a:p>
            <a:pPr marL="0" indent="0" algn="just">
              <a:buClr>
                <a:srgbClr val="00B0F0"/>
              </a:buClr>
              <a:buNone/>
            </a:pPr>
            <a:r>
              <a:rPr lang="el-GR" sz="2000" dirty="0">
                <a:solidFill>
                  <a:srgbClr val="44474E"/>
                </a:solidFill>
                <a:latin typeface="Century Gothic" panose="020B0502020202020204" pitchFamily="34" charset="0"/>
              </a:rPr>
              <a:t>Στην περίπτωση που τα τουριστικά καταλύματα παρέμειναν εκτός λειτουργίας για πάνω από ένα μήνα, κατά την επαναλειτουργία τους πρέπει να ακολουθηθούν τα βήματα που περιγράφονται στην οδηγία: «ESGLI </a:t>
            </a:r>
            <a:r>
              <a:rPr lang="el-GR" sz="2000" dirty="0" err="1">
                <a:solidFill>
                  <a:srgbClr val="44474E"/>
                </a:solidFill>
                <a:latin typeface="Century Gothic" panose="020B0502020202020204" pitchFamily="34" charset="0"/>
              </a:rPr>
              <a:t>Guidance</a:t>
            </a:r>
            <a:r>
              <a:rPr lang="el-GR" sz="2000" dirty="0">
                <a:solidFill>
                  <a:srgbClr val="44474E"/>
                </a:solidFill>
                <a:latin typeface="Century Gothic" panose="020B0502020202020204" pitchFamily="34" charset="0"/>
              </a:rPr>
              <a:t> for </a:t>
            </a:r>
            <a:r>
              <a:rPr lang="el-GR" sz="2000" dirty="0" err="1">
                <a:solidFill>
                  <a:srgbClr val="44474E"/>
                </a:solidFill>
                <a:latin typeface="Century Gothic" panose="020B0502020202020204" pitchFamily="34" charset="0"/>
              </a:rPr>
              <a:t>managing</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Legionella</a:t>
            </a:r>
            <a:r>
              <a:rPr lang="el-GR" sz="2000" dirty="0">
                <a:solidFill>
                  <a:srgbClr val="44474E"/>
                </a:solidFill>
                <a:latin typeface="Century Gothic" panose="020B0502020202020204" pitchFamily="34" charset="0"/>
              </a:rPr>
              <a:t> in </a:t>
            </a:r>
            <a:r>
              <a:rPr lang="el-GR" sz="2000" dirty="0" err="1">
                <a:solidFill>
                  <a:srgbClr val="44474E"/>
                </a:solidFill>
                <a:latin typeface="Century Gothic" panose="020B0502020202020204" pitchFamily="34" charset="0"/>
              </a:rPr>
              <a:t>building</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water</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systems</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during</a:t>
            </a:r>
            <a:r>
              <a:rPr lang="el-GR" sz="2000" dirty="0">
                <a:solidFill>
                  <a:srgbClr val="44474E"/>
                </a:solidFill>
                <a:latin typeface="Century Gothic" panose="020B0502020202020204" pitchFamily="34" charset="0"/>
              </a:rPr>
              <a:t> the COVID-19 </a:t>
            </a:r>
            <a:r>
              <a:rPr lang="el-GR" sz="2000" dirty="0" err="1">
                <a:solidFill>
                  <a:srgbClr val="44474E"/>
                </a:solidFill>
                <a:latin typeface="Century Gothic" panose="020B0502020202020204" pitchFamily="34" charset="0"/>
              </a:rPr>
              <a:t>pandemic</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30" y="2355495"/>
            <a:ext cx="3333579" cy="2815322"/>
          </a:xfrm>
          <a:prstGeom prst="rect">
            <a:avLst/>
          </a:prstGeom>
        </p:spPr>
      </p:pic>
      <p:sp>
        <p:nvSpPr>
          <p:cNvPr id="7" name="TextBox 1">
            <a:extLst>
              <a:ext uri="{FF2B5EF4-FFF2-40B4-BE49-F238E27FC236}">
                <a16:creationId xmlns:a16="http://schemas.microsoft.com/office/drawing/2014/main" id="{6721E13D-688F-4559-B417-764640067D19}"/>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15</a:t>
            </a:r>
            <a:endParaRPr lang="el-GR" altLang="el-GR" sz="1200" b="1"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734B9C18-8F6D-4D1F-8989-132555B6CB17}"/>
              </a:ext>
            </a:extLst>
          </p:cNvPr>
          <p:cNvSpPr>
            <a:spLocks noGrp="1"/>
          </p:cNvSpPr>
          <p:nvPr>
            <p:ph type="title"/>
          </p:nvPr>
        </p:nvSpPr>
        <p:spPr>
          <a:xfrm>
            <a:off x="502834" y="794594"/>
            <a:ext cx="3347272" cy="502507"/>
          </a:xfrm>
          <a:noFill/>
        </p:spPr>
        <p:txBody>
          <a:bodyPr>
            <a:noAutofit/>
          </a:bodyPr>
          <a:lstStyle/>
          <a:p>
            <a:pPr algn="ctr"/>
            <a:r>
              <a:rPr lang="el-GR" sz="1800" b="1" dirty="0">
                <a:solidFill>
                  <a:schemeClr val="bg1"/>
                </a:solidFill>
                <a:latin typeface="Century Gothic" panose="020B0502020202020204" pitchFamily="34" charset="0"/>
              </a:rPr>
              <a:t>Πόσιμο νερό</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Δίκτυο ύδρευσης</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αποχέτευσης </a:t>
            </a:r>
            <a:endParaRPr lang="en-US"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42327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4167" y="1985210"/>
            <a:ext cx="7906667" cy="3970422"/>
          </a:xfrm>
          <a:noFill/>
        </p:spPr>
        <p:txBody>
          <a:bodyPr>
            <a:normAutofit/>
          </a:bodyPr>
          <a:lstStyle/>
          <a:p>
            <a:pPr marL="0" indent="0" algn="just">
              <a:buNone/>
            </a:pPr>
            <a:r>
              <a:rPr lang="el-GR" sz="2000" b="1" u="sng" dirty="0">
                <a:solidFill>
                  <a:srgbClr val="44474E"/>
                </a:solidFill>
                <a:latin typeface="Century Gothic" panose="020B0502020202020204" pitchFamily="34" charset="0"/>
              </a:rPr>
              <a:t>Κοινόχρηστοι χώροι </a:t>
            </a:r>
            <a:r>
              <a:rPr lang="en-US" sz="2000" b="1" u="sng" dirty="0" err="1">
                <a:solidFill>
                  <a:srgbClr val="44474E"/>
                </a:solidFill>
                <a:latin typeface="Century Gothic" panose="020B0502020202020204" pitchFamily="34" charset="0"/>
              </a:rPr>
              <a:t>wc</a:t>
            </a:r>
            <a:endParaRPr lang="el-GR" sz="2000" b="1" u="sng" dirty="0">
              <a:solidFill>
                <a:srgbClr val="44474E"/>
              </a:solidFill>
              <a:latin typeface="Century Gothic" panose="020B0502020202020204" pitchFamily="34" charset="0"/>
            </a:endParaRPr>
          </a:p>
          <a:p>
            <a:pPr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Να περιορίζεται ο συνωστισμός στα αποχωρητήρια.</a:t>
            </a:r>
          </a:p>
          <a:p>
            <a:pPr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Σύσταση στους χρήστες των </a:t>
            </a:r>
            <a:r>
              <a:rPr lang="en-US" sz="2000" dirty="0" err="1">
                <a:solidFill>
                  <a:srgbClr val="44474E"/>
                </a:solidFill>
                <a:latin typeface="Century Gothic" panose="020B0502020202020204" pitchFamily="34" charset="0"/>
              </a:rPr>
              <a:t>wc</a:t>
            </a:r>
            <a:r>
              <a:rPr lang="en-US"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των κοινοχρήστων χώρων να εκκενώνουν τις λεκάνες αποχωρητηρίου με κλειστό το καπάκι. Με τον τρόπο αυτό επιδιώκεται ο περιορισμός της μετάδοσης μέσω του αερολύματος από την τουαλέτα κατά τη στιγμή της εκκένωσης</a:t>
            </a:r>
            <a:r>
              <a:rPr lang="en-US" sz="2000" dirty="0">
                <a:solidFill>
                  <a:srgbClr val="44474E"/>
                </a:solidFill>
                <a:latin typeface="Century Gothic" panose="020B0502020202020204" pitchFamily="34" charset="0"/>
              </a:rPr>
              <a:t>.</a:t>
            </a:r>
            <a:endParaRPr lang="el-GR" sz="2000" dirty="0">
              <a:solidFill>
                <a:srgbClr val="44474E"/>
              </a:solidFill>
              <a:latin typeface="Century Gothic" panose="020B0502020202020204" pitchFamily="34" charset="0"/>
            </a:endParaRPr>
          </a:p>
          <a:p>
            <a:pPr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Συνεχής λειτουργία των ανεμιστήρων των χώρων αποχωρητηρίου (WC). Στην περίπτωση όπου η λειτουργία του ανεμιστήρα είναι συνδεδεμένη με τη λειτουργία του</a:t>
            </a:r>
            <a:r>
              <a:rPr lang="en-US"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διακόπτη φωτισμού, να αποσυνδεθεί, εφόσον αυτό είναι εφικτό</a:t>
            </a:r>
            <a:r>
              <a:rPr lang="en-US" sz="2000" dirty="0">
                <a:solidFill>
                  <a:srgbClr val="44474E"/>
                </a:solidFill>
                <a:latin typeface="Century Gothic" panose="020B0502020202020204" pitchFamily="34" charset="0"/>
              </a:rPr>
              <a:t>.</a:t>
            </a:r>
            <a:endParaRPr lang="el-GR" sz="2000" dirty="0">
              <a:solidFill>
                <a:srgbClr val="44474E"/>
              </a:solidFill>
              <a:latin typeface="Century Gothic" panose="020B0502020202020204" pitchFamily="34" charset="0"/>
            </a:endParaRPr>
          </a:p>
        </p:txBody>
      </p:sp>
      <p:pic>
        <p:nvPicPr>
          <p:cNvPr id="7" name="Picture 5">
            <a:extLst>
              <a:ext uri="{FF2B5EF4-FFF2-40B4-BE49-F238E27FC236}">
                <a16:creationId xmlns:a16="http://schemas.microsoft.com/office/drawing/2014/main" id="{C63653E8-0BB5-44D5-BAB1-2415FA137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30" y="2355495"/>
            <a:ext cx="3333579" cy="2815322"/>
          </a:xfrm>
          <a:prstGeom prst="rect">
            <a:avLst/>
          </a:prstGeom>
        </p:spPr>
      </p:pic>
      <p:sp>
        <p:nvSpPr>
          <p:cNvPr id="8" name="Title 1">
            <a:extLst>
              <a:ext uri="{FF2B5EF4-FFF2-40B4-BE49-F238E27FC236}">
                <a16:creationId xmlns:a16="http://schemas.microsoft.com/office/drawing/2014/main" id="{66B8D836-82F0-435E-86E9-12B88D0BB65E}"/>
              </a:ext>
            </a:extLst>
          </p:cNvPr>
          <p:cNvSpPr>
            <a:spLocks noGrp="1"/>
          </p:cNvSpPr>
          <p:nvPr>
            <p:ph type="title"/>
          </p:nvPr>
        </p:nvSpPr>
        <p:spPr>
          <a:xfrm>
            <a:off x="502834" y="794594"/>
            <a:ext cx="3347272" cy="502507"/>
          </a:xfrm>
          <a:noFill/>
        </p:spPr>
        <p:txBody>
          <a:bodyPr>
            <a:noAutofit/>
          </a:bodyPr>
          <a:lstStyle/>
          <a:p>
            <a:pPr algn="ctr"/>
            <a:r>
              <a:rPr lang="el-GR" sz="1800" b="1" dirty="0">
                <a:solidFill>
                  <a:schemeClr val="bg1"/>
                </a:solidFill>
                <a:latin typeface="Century Gothic" panose="020B0502020202020204" pitchFamily="34" charset="0"/>
              </a:rPr>
              <a:t>Πόσιμο νερό</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Δίκτυο ύδρευσης</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αποχέτευσης </a:t>
            </a:r>
            <a:endParaRPr lang="en-US" sz="1800" b="1" dirty="0">
              <a:solidFill>
                <a:schemeClr val="bg1"/>
              </a:solidFill>
              <a:latin typeface="Century Gothic" panose="020B0502020202020204" pitchFamily="34" charset="0"/>
            </a:endParaRPr>
          </a:p>
        </p:txBody>
      </p:sp>
      <p:sp>
        <p:nvSpPr>
          <p:cNvPr id="9" name="TextBox 1">
            <a:extLst>
              <a:ext uri="{FF2B5EF4-FFF2-40B4-BE49-F238E27FC236}">
                <a16:creationId xmlns:a16="http://schemas.microsoft.com/office/drawing/2014/main" id="{0DD3E8AF-997C-4F9D-A19B-C7A31652AF1F}"/>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16</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55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632" y="437753"/>
            <a:ext cx="3850104" cy="1139309"/>
          </a:xfrm>
          <a:noFill/>
        </p:spPr>
        <p:txBody>
          <a:bodyPr>
            <a:noAutofit/>
          </a:bodyPr>
          <a:lstStyle/>
          <a:p>
            <a:pPr algn="ctr"/>
            <a:r>
              <a:rPr lang="el-GR" sz="1600" b="1" dirty="0">
                <a:solidFill>
                  <a:schemeClr val="bg1"/>
                </a:solidFill>
                <a:latin typeface="Century Gothic" panose="020B0502020202020204" pitchFamily="34" charset="0"/>
              </a:rPr>
              <a:t>  Λειτουργία χώρων εκδηλώσεων, καταστημάτων και κοινοχρήστων χώρων εντός των καταλυμάτων </a:t>
            </a:r>
            <a:endParaRPr lang="en-US" sz="1600" b="1" dirty="0">
              <a:solidFill>
                <a:schemeClr val="bg1"/>
              </a:solidFill>
              <a:latin typeface="Century Gothic" panose="020B0502020202020204" pitchFamily="34" charset="0"/>
            </a:endParaRPr>
          </a:p>
        </p:txBody>
      </p:sp>
      <p:sp>
        <p:nvSpPr>
          <p:cNvPr id="5" name="Rectangle 4"/>
          <p:cNvSpPr/>
          <p:nvPr/>
        </p:nvSpPr>
        <p:spPr>
          <a:xfrm>
            <a:off x="3970422" y="2303932"/>
            <a:ext cx="7868651" cy="3293209"/>
          </a:xfrm>
          <a:prstGeom prst="rect">
            <a:avLst/>
          </a:prstGeom>
        </p:spPr>
        <p:txBody>
          <a:bodyPr wrap="square">
            <a:spAutoFit/>
          </a:bodyPr>
          <a:lstStyle/>
          <a:p>
            <a:pPr lvl="0" algn="just" fontAlgn="base"/>
            <a:r>
              <a:rPr lang="el-GR" sz="2000" dirty="0">
                <a:solidFill>
                  <a:srgbClr val="44474E"/>
                </a:solidFill>
                <a:latin typeface="Century Gothic" panose="020B0502020202020204" pitchFamily="34" charset="0"/>
              </a:rPr>
              <a:t>Η λειτουργία των χώρων αυτών γίνεται σε κάθε περίπτωση σύμφωνα με το ισχύον νομοθετικό πλαίσιο. </a:t>
            </a:r>
            <a:r>
              <a:rPr lang="el-GR" sz="2000" b="1" dirty="0">
                <a:solidFill>
                  <a:srgbClr val="44474E"/>
                </a:solidFill>
                <a:latin typeface="Century Gothic" panose="020B0502020202020204" pitchFamily="34" charset="0"/>
              </a:rPr>
              <a:t>(Υ)</a:t>
            </a:r>
            <a:endParaRPr lang="en-US" sz="2000" b="1" dirty="0">
              <a:solidFill>
                <a:srgbClr val="44474E"/>
              </a:solidFill>
              <a:latin typeface="Century Gothic" panose="020B0502020202020204" pitchFamily="34" charset="0"/>
            </a:endParaRPr>
          </a:p>
          <a:p>
            <a:pPr lvl="0" algn="just" fontAlgn="base"/>
            <a:endParaRPr lang="el-GR" sz="2000" dirty="0">
              <a:solidFill>
                <a:srgbClr val="44474E"/>
              </a:solidFill>
              <a:latin typeface="Century Gothic" panose="020B0502020202020204" pitchFamily="34" charset="0"/>
            </a:endParaRPr>
          </a:p>
          <a:p>
            <a:pPr lvl="0" algn="just" fontAlgn="base">
              <a:buClr>
                <a:srgbClr val="00B0F0"/>
              </a:buClr>
              <a:buFont typeface="Wingdings" panose="05000000000000000000" pitchFamily="2" charset="2"/>
              <a:buChar char="§"/>
            </a:pPr>
            <a:r>
              <a:rPr lang="en-US"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Αποφυγή χρήσης ανελκυστήρων.</a:t>
            </a:r>
            <a:r>
              <a:rPr lang="en-US"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Τοποθέτηση</a:t>
            </a:r>
            <a:r>
              <a:rPr lang="en-US"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απολυμαντικών στις εισόδους και σύσταση για χρήση κατά την είσοδο και έξοδο.</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lvl="0" algn="just" fontAlgn="base">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 Συχνή καθαριότητα ανελκυστήρων με έμφαση σε επιφάνειες που αγγίζονται συχνά (χερούλια, </a:t>
            </a:r>
            <a:r>
              <a:rPr lang="el-GR" sz="2000" dirty="0" err="1">
                <a:solidFill>
                  <a:srgbClr val="44474E"/>
                </a:solidFill>
                <a:latin typeface="Century Gothic" panose="020B0502020202020204" pitchFamily="34" charset="0"/>
              </a:rPr>
              <a:t>κομβία</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κλπ</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a:p>
            <a:pPr lvl="0" algn="just" fontAlgn="base"/>
            <a:endParaRPr lang="el-GR" sz="2400" b="1" dirty="0"/>
          </a:p>
          <a:p>
            <a:pPr lvl="0" algn="just" fontAlgn="base"/>
            <a:endParaRPr lang="en-US" sz="2400" dirty="0"/>
          </a:p>
        </p:txBody>
      </p:sp>
      <p:pic>
        <p:nvPicPr>
          <p:cNvPr id="6" name="Εικόνα 5">
            <a:extLst>
              <a:ext uri="{FF2B5EF4-FFF2-40B4-BE49-F238E27FC236}">
                <a16:creationId xmlns:a16="http://schemas.microsoft.com/office/drawing/2014/main" id="{88791B33-FA47-4492-B146-032AA8EC4E5B}"/>
              </a:ext>
            </a:extLst>
          </p:cNvPr>
          <p:cNvPicPr>
            <a:picLocks noChangeAspect="1"/>
          </p:cNvPicPr>
          <p:nvPr/>
        </p:nvPicPr>
        <p:blipFill>
          <a:blip r:embed="rId4"/>
          <a:stretch>
            <a:fillRect/>
          </a:stretch>
        </p:blipFill>
        <p:spPr>
          <a:xfrm>
            <a:off x="481263" y="2119740"/>
            <a:ext cx="3368842" cy="3661593"/>
          </a:xfrm>
          <a:prstGeom prst="rect">
            <a:avLst/>
          </a:prstGeom>
        </p:spPr>
      </p:pic>
      <p:sp>
        <p:nvSpPr>
          <p:cNvPr id="10" name="TextBox 1">
            <a:extLst>
              <a:ext uri="{FF2B5EF4-FFF2-40B4-BE49-F238E27FC236}">
                <a16:creationId xmlns:a16="http://schemas.microsoft.com/office/drawing/2014/main" id="{9FDDAF3F-9000-4BAE-885F-6CACBC589F9D}"/>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23</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6754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10262" y="2641366"/>
            <a:ext cx="7774887" cy="2592371"/>
          </a:xfrm>
          <a:noFill/>
        </p:spPr>
        <p:txBody>
          <a:bodyPr>
            <a:normAutofit/>
          </a:bodyPr>
          <a:lstStyle/>
          <a:p>
            <a:pPr lvl="0" algn="just" fontAlgn="base">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Σήμανση για υπενθύμιση στους πελάτες να τηρούν αποστάσεις – εφαρμογή μέτρων όπως ταινίες στο δάπεδο, κώνους ή άλλα μέσα για την τήρηση των αποστάσεων.</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lvl="0" algn="just" fontAlgn="base">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Σε όλους τους κοινόχρηστους χώρους τοποθέτηση αντισηπτικών διαλυμάτων (σταθερές ή μη συσκευές) για την ξηρή αντισηψία των χεριών.</a:t>
            </a:r>
            <a:r>
              <a:rPr lang="en-US"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a:p>
            <a:pPr lvl="0" algn="just" fontAlgn="base">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Μετακίνηση επίπλων για αποφυγή συνωστισμού στους κοινόχρηστους χώρους (2 άτομα/10 </a:t>
            </a:r>
            <a:r>
              <a:rPr lang="el-GR" sz="2000" dirty="0" err="1">
                <a:solidFill>
                  <a:srgbClr val="44474E"/>
                </a:solidFill>
                <a:latin typeface="Century Gothic" panose="020B0502020202020204" pitchFamily="34" charset="0"/>
              </a:rPr>
              <a:t>τμ</a:t>
            </a:r>
            <a:r>
              <a:rPr lang="el-GR" sz="2000" dirty="0">
                <a:solidFill>
                  <a:srgbClr val="44474E"/>
                </a:solidFill>
                <a:latin typeface="Century Gothic" panose="020B0502020202020204" pitchFamily="34" charset="0"/>
              </a:rPr>
              <a:t>)</a:t>
            </a:r>
            <a:r>
              <a:rPr lang="en-US"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algn="just">
              <a:buFont typeface="Wingdings" panose="05000000000000000000" pitchFamily="2" charset="2"/>
              <a:buChar char="§"/>
            </a:pPr>
            <a:endParaRPr lang="el-GR" b="1" dirty="0"/>
          </a:p>
        </p:txBody>
      </p:sp>
      <p:sp>
        <p:nvSpPr>
          <p:cNvPr id="8" name="Title 1">
            <a:extLst>
              <a:ext uri="{FF2B5EF4-FFF2-40B4-BE49-F238E27FC236}">
                <a16:creationId xmlns:a16="http://schemas.microsoft.com/office/drawing/2014/main" id="{BCF657BC-9BEE-4F7C-81C6-EC4F917DF77E}"/>
              </a:ext>
            </a:extLst>
          </p:cNvPr>
          <p:cNvSpPr>
            <a:spLocks noGrp="1"/>
          </p:cNvSpPr>
          <p:nvPr>
            <p:ph type="title"/>
          </p:nvPr>
        </p:nvSpPr>
        <p:spPr>
          <a:xfrm>
            <a:off x="240632" y="437753"/>
            <a:ext cx="3850104" cy="1139309"/>
          </a:xfrm>
          <a:noFill/>
        </p:spPr>
        <p:txBody>
          <a:bodyPr>
            <a:noAutofit/>
          </a:bodyPr>
          <a:lstStyle/>
          <a:p>
            <a:pPr algn="ctr"/>
            <a:r>
              <a:rPr lang="el-GR" sz="1600" b="1" dirty="0">
                <a:solidFill>
                  <a:schemeClr val="bg1"/>
                </a:solidFill>
                <a:latin typeface="Century Gothic" panose="020B0502020202020204" pitchFamily="34" charset="0"/>
              </a:rPr>
              <a:t>  Λειτουργία χώρων εκδηλώσεων, καταστημάτων και κοινοχρήστων χώρων εντός των καταλυμάτων </a:t>
            </a:r>
            <a:endParaRPr lang="en-US" sz="1600" b="1" dirty="0">
              <a:solidFill>
                <a:schemeClr val="bg1"/>
              </a:solidFill>
              <a:latin typeface="Century Gothic" panose="020B0502020202020204" pitchFamily="34" charset="0"/>
            </a:endParaRPr>
          </a:p>
        </p:txBody>
      </p:sp>
      <p:pic>
        <p:nvPicPr>
          <p:cNvPr id="9" name="Εικόνα 8">
            <a:extLst>
              <a:ext uri="{FF2B5EF4-FFF2-40B4-BE49-F238E27FC236}">
                <a16:creationId xmlns:a16="http://schemas.microsoft.com/office/drawing/2014/main" id="{6BE04533-640A-4CE5-9EC0-7E18B53F4945}"/>
              </a:ext>
            </a:extLst>
          </p:cNvPr>
          <p:cNvPicPr>
            <a:picLocks noChangeAspect="1"/>
          </p:cNvPicPr>
          <p:nvPr/>
        </p:nvPicPr>
        <p:blipFill>
          <a:blip r:embed="rId4"/>
          <a:stretch>
            <a:fillRect/>
          </a:stretch>
        </p:blipFill>
        <p:spPr>
          <a:xfrm>
            <a:off x="481263" y="2119740"/>
            <a:ext cx="3368842" cy="3661593"/>
          </a:xfrm>
          <a:prstGeom prst="rect">
            <a:avLst/>
          </a:prstGeom>
        </p:spPr>
      </p:pic>
      <p:sp>
        <p:nvSpPr>
          <p:cNvPr id="10" name="TextBox 1">
            <a:extLst>
              <a:ext uri="{FF2B5EF4-FFF2-40B4-BE49-F238E27FC236}">
                <a16:creationId xmlns:a16="http://schemas.microsoft.com/office/drawing/2014/main" id="{FA7E5D40-210D-462E-9D74-554370132374}"/>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24</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4016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rot="1185092">
            <a:off x="755585" y="2596811"/>
            <a:ext cx="2798603" cy="2157621"/>
          </a:xfrm>
          <a:prstGeom prst="rect">
            <a:avLst/>
          </a:prstGeom>
        </p:spPr>
      </p:pic>
      <p:sp>
        <p:nvSpPr>
          <p:cNvPr id="3" name="Content Placeholder 2"/>
          <p:cNvSpPr>
            <a:spLocks noGrp="1"/>
          </p:cNvSpPr>
          <p:nvPr>
            <p:ph idx="1"/>
          </p:nvPr>
        </p:nvSpPr>
        <p:spPr>
          <a:xfrm>
            <a:off x="3916649" y="2608503"/>
            <a:ext cx="7910391" cy="2976447"/>
          </a:xfrm>
          <a:noFill/>
        </p:spPr>
        <p:txBody>
          <a:bodyPr>
            <a:normAutofit/>
          </a:bodyPr>
          <a:lstStyle/>
          <a:p>
            <a:pPr marL="0" lvl="0" indent="0" algn="just" fontAlgn="base">
              <a:buNone/>
            </a:pPr>
            <a:r>
              <a:rPr lang="el-GR" sz="2000" dirty="0">
                <a:solidFill>
                  <a:srgbClr val="44474E"/>
                </a:solidFill>
                <a:latin typeface="Century Gothic" panose="020B0502020202020204" pitchFamily="34" charset="0"/>
              </a:rPr>
              <a:t>Ειδικότερα για την πρόληψη της πανδημίας </a:t>
            </a:r>
            <a:r>
              <a:rPr lang="en-US" sz="2000" dirty="0">
                <a:solidFill>
                  <a:srgbClr val="44474E"/>
                </a:solidFill>
                <a:latin typeface="Century Gothic" panose="020B0502020202020204" pitchFamily="34" charset="0"/>
              </a:rPr>
              <a:t>covid-19</a:t>
            </a:r>
            <a:r>
              <a:rPr lang="el-GR" sz="2000" dirty="0">
                <a:solidFill>
                  <a:srgbClr val="44474E"/>
                </a:solidFill>
                <a:latin typeface="Century Gothic" panose="020B0502020202020204" pitchFamily="34" charset="0"/>
              </a:rPr>
              <a:t> συνιστάται:</a:t>
            </a:r>
          </a:p>
          <a:p>
            <a:pPr lvl="0" algn="just" fontAlgn="base">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Προτροπή για </a:t>
            </a:r>
            <a:r>
              <a:rPr lang="el-GR" sz="2000" dirty="0" err="1">
                <a:solidFill>
                  <a:srgbClr val="44474E"/>
                </a:solidFill>
                <a:latin typeface="Century Gothic" panose="020B0502020202020204" pitchFamily="34" charset="0"/>
              </a:rPr>
              <a:t>self-service</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parking</a:t>
            </a:r>
            <a:r>
              <a:rPr lang="el-GR" sz="2000" dirty="0">
                <a:solidFill>
                  <a:srgbClr val="44474E"/>
                </a:solidFill>
                <a:latin typeface="Century Gothic" panose="020B0502020202020204" pitchFamily="34" charset="0"/>
              </a:rPr>
              <a:t> αντί για υπηρεσία </a:t>
            </a:r>
            <a:r>
              <a:rPr lang="el-GR" sz="2000" dirty="0" err="1">
                <a:solidFill>
                  <a:srgbClr val="44474E"/>
                </a:solidFill>
                <a:latin typeface="Century Gothic" panose="020B0502020202020204" pitchFamily="34" charset="0"/>
              </a:rPr>
              <a:t>valet</a:t>
            </a:r>
            <a:r>
              <a:rPr lang="el-GR" sz="2000" dirty="0">
                <a:solidFill>
                  <a:srgbClr val="44474E"/>
                </a:solidFill>
                <a:latin typeface="Century Gothic" panose="020B0502020202020204" pitchFamily="34" charset="0"/>
              </a:rPr>
              <a:t>. Αν </a:t>
            </a:r>
            <a:r>
              <a:rPr lang="el-GR" sz="2000" i="1" dirty="0">
                <a:solidFill>
                  <a:srgbClr val="44474E"/>
                </a:solidFill>
                <a:latin typeface="Century Gothic" panose="020B0502020202020204" pitchFamily="34" charset="0"/>
              </a:rPr>
              <a:t>παραμείνει η υπηρεσία </a:t>
            </a:r>
            <a:r>
              <a:rPr lang="el-GR" sz="2000" i="1" dirty="0" err="1">
                <a:solidFill>
                  <a:srgbClr val="44474E"/>
                </a:solidFill>
                <a:latin typeface="Century Gothic" panose="020B0502020202020204" pitchFamily="34" charset="0"/>
              </a:rPr>
              <a:t>valet</a:t>
            </a:r>
            <a:r>
              <a:rPr lang="el-GR" sz="2000" i="1" dirty="0">
                <a:solidFill>
                  <a:srgbClr val="44474E"/>
                </a:solidFill>
                <a:latin typeface="Century Gothic" panose="020B0502020202020204" pitchFamily="34" charset="0"/>
              </a:rPr>
              <a:t> </a:t>
            </a:r>
            <a:r>
              <a:rPr lang="el-GR" sz="2000" i="1" dirty="0" err="1">
                <a:solidFill>
                  <a:srgbClr val="44474E"/>
                </a:solidFill>
                <a:latin typeface="Century Gothic" panose="020B0502020202020204" pitchFamily="34" charset="0"/>
              </a:rPr>
              <a:t>parking</a:t>
            </a:r>
            <a:r>
              <a:rPr lang="el-GR" sz="2000" i="1" dirty="0">
                <a:solidFill>
                  <a:srgbClr val="44474E"/>
                </a:solidFill>
                <a:latin typeface="Century Gothic" panose="020B0502020202020204" pitchFamily="34" charset="0"/>
              </a:rPr>
              <a:t>, προστατευτικός εξοπλισμός για τον </a:t>
            </a:r>
            <a:r>
              <a:rPr lang="el-GR" sz="2000" i="1" dirty="0" err="1">
                <a:solidFill>
                  <a:srgbClr val="44474E"/>
                </a:solidFill>
                <a:latin typeface="Century Gothic" panose="020B0502020202020204" pitchFamily="34" charset="0"/>
              </a:rPr>
              <a:t>valet</a:t>
            </a:r>
            <a:r>
              <a:rPr lang="el-GR" sz="2000" i="1"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(μη ιατρική μάσκα και γάντια)</a:t>
            </a:r>
            <a:r>
              <a:rPr lang="en-US"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a:p>
            <a:pPr lvl="0" algn="just" fontAlgn="base">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Εξέταση αναστολής λειτουργίας των </a:t>
            </a:r>
            <a:r>
              <a:rPr lang="el-GR" sz="2000" dirty="0" err="1">
                <a:solidFill>
                  <a:srgbClr val="44474E"/>
                </a:solidFill>
                <a:latin typeface="Century Gothic" panose="020B0502020202020204" pitchFamily="34" charset="0"/>
              </a:rPr>
              <a:t>business</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centers</a:t>
            </a:r>
            <a:r>
              <a:rPr lang="el-GR" sz="2000" dirty="0">
                <a:solidFill>
                  <a:srgbClr val="44474E"/>
                </a:solidFill>
                <a:latin typeface="Century Gothic" panose="020B0502020202020204" pitchFamily="34" charset="0"/>
              </a:rPr>
              <a:t>, εναλλακτικά συστήνεται η διάθεση πρόσβασης σε </a:t>
            </a:r>
            <a:r>
              <a:rPr lang="el-GR" sz="2000" dirty="0" err="1">
                <a:solidFill>
                  <a:srgbClr val="44474E"/>
                </a:solidFill>
                <a:latin typeface="Century Gothic" panose="020B0502020202020204" pitchFamily="34" charset="0"/>
              </a:rPr>
              <a:t>wifi</a:t>
            </a:r>
            <a:r>
              <a:rPr lang="el-GR" sz="2000" dirty="0">
                <a:solidFill>
                  <a:srgbClr val="44474E"/>
                </a:solidFill>
                <a:latin typeface="Century Gothic" panose="020B0502020202020204" pitchFamily="34" charset="0"/>
              </a:rPr>
              <a:t> και σε υπηρεσίες εκτύπωσης ή άλλων υπηρεσιών </a:t>
            </a:r>
            <a:r>
              <a:rPr lang="el-GR" sz="2000" dirty="0" err="1">
                <a:solidFill>
                  <a:srgbClr val="44474E"/>
                </a:solidFill>
                <a:latin typeface="Century Gothic" panose="020B0502020202020204" pitchFamily="34" charset="0"/>
              </a:rPr>
              <a:t>business</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centers</a:t>
            </a:r>
            <a:r>
              <a:rPr lang="el-GR" sz="2000" dirty="0">
                <a:solidFill>
                  <a:srgbClr val="44474E"/>
                </a:solidFill>
                <a:latin typeface="Century Gothic" panose="020B0502020202020204" pitchFamily="34" charset="0"/>
              </a:rPr>
              <a:t> μέσω σύνδεσης από προσωπική συσκευή του πελάτη.</a:t>
            </a:r>
            <a:r>
              <a:rPr lang="en-US"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p:txBody>
      </p:sp>
      <p:sp>
        <p:nvSpPr>
          <p:cNvPr id="7" name="Title 1">
            <a:extLst>
              <a:ext uri="{FF2B5EF4-FFF2-40B4-BE49-F238E27FC236}">
                <a16:creationId xmlns:a16="http://schemas.microsoft.com/office/drawing/2014/main" id="{13851407-4215-4687-A619-1D0A9A2A7AE1}"/>
              </a:ext>
            </a:extLst>
          </p:cNvPr>
          <p:cNvSpPr>
            <a:spLocks noGrp="1"/>
          </p:cNvSpPr>
          <p:nvPr>
            <p:ph type="title"/>
          </p:nvPr>
        </p:nvSpPr>
        <p:spPr>
          <a:xfrm>
            <a:off x="240632" y="437753"/>
            <a:ext cx="3850104" cy="1139309"/>
          </a:xfrm>
          <a:noFill/>
        </p:spPr>
        <p:txBody>
          <a:bodyPr>
            <a:noAutofit/>
          </a:bodyPr>
          <a:lstStyle/>
          <a:p>
            <a:pPr algn="ctr"/>
            <a:r>
              <a:rPr lang="el-GR" sz="1600" b="1" dirty="0">
                <a:solidFill>
                  <a:schemeClr val="bg1"/>
                </a:solidFill>
                <a:latin typeface="Century Gothic" panose="020B0502020202020204" pitchFamily="34" charset="0"/>
              </a:rPr>
              <a:t>  Λειτουργία χώρων εκδηλώσεων, καταστημάτων και κοινοχρήστων χώρων εντός των καταλυμάτων </a:t>
            </a:r>
            <a:endParaRPr lang="en-US" sz="1600" b="1" dirty="0">
              <a:solidFill>
                <a:schemeClr val="bg1"/>
              </a:solidFill>
              <a:latin typeface="Century Gothic" panose="020B0502020202020204" pitchFamily="34" charset="0"/>
            </a:endParaRPr>
          </a:p>
        </p:txBody>
      </p:sp>
      <p:sp>
        <p:nvSpPr>
          <p:cNvPr id="8" name="TextBox 1">
            <a:extLst>
              <a:ext uri="{FF2B5EF4-FFF2-40B4-BE49-F238E27FC236}">
                <a16:creationId xmlns:a16="http://schemas.microsoft.com/office/drawing/2014/main" id="{666BC7CF-F175-45A7-A7B9-AEDA63BE55EF}"/>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25</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225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9074" y="1604815"/>
            <a:ext cx="7509515" cy="4915822"/>
          </a:xfrm>
          <a:noFill/>
        </p:spPr>
        <p:txBody>
          <a:bodyPr>
            <a:normAutofit/>
          </a:bodyPr>
          <a:lstStyle/>
          <a:p>
            <a:pPr marL="0" lvl="0" indent="0" algn="just" fontAlgn="base">
              <a:buNone/>
            </a:pPr>
            <a:r>
              <a:rPr lang="el-GR" sz="2000" dirty="0">
                <a:solidFill>
                  <a:srgbClr val="44474E"/>
                </a:solidFill>
                <a:latin typeface="Century Gothic" panose="020B0502020202020204" pitchFamily="34" charset="0"/>
              </a:rPr>
              <a:t>Τα </a:t>
            </a:r>
            <a:r>
              <a:rPr lang="el-GR" sz="2000" b="1" dirty="0">
                <a:solidFill>
                  <a:srgbClr val="44474E"/>
                </a:solidFill>
                <a:latin typeface="Century Gothic" panose="020B0502020202020204" pitchFamily="34" charset="0"/>
              </a:rPr>
              <a:t>ιαματικά λουτρά </a:t>
            </a:r>
            <a:r>
              <a:rPr lang="el-GR" sz="2000" dirty="0">
                <a:solidFill>
                  <a:srgbClr val="44474E"/>
                </a:solidFill>
                <a:latin typeface="Century Gothic" panose="020B0502020202020204" pitchFamily="34" charset="0"/>
              </a:rPr>
              <a:t>και οι </a:t>
            </a:r>
            <a:r>
              <a:rPr lang="el-GR" sz="2000" b="1" dirty="0">
                <a:solidFill>
                  <a:srgbClr val="44474E"/>
                </a:solidFill>
                <a:latin typeface="Century Gothic" panose="020B0502020202020204" pitchFamily="34" charset="0"/>
              </a:rPr>
              <a:t>χώροι γυμναστικής </a:t>
            </a:r>
            <a:r>
              <a:rPr lang="el-GR" sz="2000" dirty="0">
                <a:solidFill>
                  <a:srgbClr val="44474E"/>
                </a:solidFill>
                <a:latin typeface="Century Gothic" panose="020B0502020202020204" pitchFamily="34" charset="0"/>
              </a:rPr>
              <a:t>εξακολουθούν να είναι ασφαλείς στη χρήση, αρκεί τα ξενοδοχεία να προσέχουν ιδιαίτερα για να διατηρήσουν τις κοινωνικές αποστάσεις και τα εξαιρετικά επιμελή πρότυπα υγιεινής σε όλους τους τομείς. </a:t>
            </a:r>
          </a:p>
          <a:p>
            <a:pPr marL="0" lvl="0" indent="0" algn="just" fontAlgn="base">
              <a:buNone/>
            </a:pPr>
            <a:r>
              <a:rPr lang="el-GR" sz="2000" dirty="0">
                <a:solidFill>
                  <a:srgbClr val="44474E"/>
                </a:solidFill>
                <a:latin typeface="Century Gothic" panose="020B0502020202020204" pitchFamily="34" charset="0"/>
              </a:rPr>
              <a:t>Μερικά ζητήματα περιλαμβάνουν:</a:t>
            </a:r>
          </a:p>
          <a:p>
            <a:pPr marL="0" lvl="0" indent="0" algn="just" fontAlgn="base">
              <a:buNone/>
            </a:pPr>
            <a:r>
              <a:rPr lang="el-GR" sz="2000" dirty="0">
                <a:solidFill>
                  <a:srgbClr val="44474E"/>
                </a:solidFill>
                <a:latin typeface="Century Gothic" panose="020B0502020202020204" pitchFamily="34" charset="0"/>
              </a:rPr>
              <a:t>Στα γυμναστήρια, καθαρίστε συχνά όλο τον εξοπλισμό με διάλυμα απολύμανσης που περιέχει τουλάχιστον 70% αλκοόλ. Δώστε ιδιαίτερη προσοχή σε περιοχές υψηλής αφής, όπως εξοπλισμός βάρους, διακόπτες  και κιγκλιδώματα, καθώς και χαλάκια γιόγκα και μπάλες γυμναστικής.</a:t>
            </a:r>
          </a:p>
          <a:p>
            <a:pPr marL="0" lvl="0" indent="0" algn="just" fontAlgn="base">
              <a:buNone/>
            </a:pPr>
            <a:r>
              <a:rPr lang="el-GR" sz="2000" dirty="0">
                <a:solidFill>
                  <a:srgbClr val="44474E"/>
                </a:solidFill>
                <a:latin typeface="Century Gothic" panose="020B0502020202020204" pitchFamily="34" charset="0"/>
              </a:rPr>
              <a:t>Να καθαρίζετε συχνά τους χώρους γύρω από την πισίνα και τους χώρους γυμναστικής, όπως αποδυτήρια, ντους και τουαλέτες. Αυτές είναι οι περιοχές που είναι πιο πιθανό να διαδώσουν τη μετάδοση.</a:t>
            </a:r>
          </a:p>
          <a:p>
            <a:pPr marL="0" lvl="0" indent="0" algn="just" fontAlgn="base">
              <a:buNone/>
            </a:pPr>
            <a:endParaRPr lang="el-GR" sz="2000" dirty="0"/>
          </a:p>
        </p:txBody>
      </p:sp>
      <p:pic>
        <p:nvPicPr>
          <p:cNvPr id="4" name="Εικόνα 3">
            <a:extLst>
              <a:ext uri="{FF2B5EF4-FFF2-40B4-BE49-F238E27FC236}">
                <a16:creationId xmlns:a16="http://schemas.microsoft.com/office/drawing/2014/main" id="{96EE5C87-1D36-471C-86DB-E60E3523DE26}"/>
              </a:ext>
            </a:extLst>
          </p:cNvPr>
          <p:cNvPicPr>
            <a:picLocks noChangeAspect="1"/>
          </p:cNvPicPr>
          <p:nvPr/>
        </p:nvPicPr>
        <p:blipFill>
          <a:blip r:embed="rId4"/>
          <a:stretch>
            <a:fillRect/>
          </a:stretch>
        </p:blipFill>
        <p:spPr>
          <a:xfrm>
            <a:off x="463411" y="4122886"/>
            <a:ext cx="3392510" cy="1895406"/>
          </a:xfrm>
          <a:prstGeom prst="rect">
            <a:avLst/>
          </a:prstGeom>
        </p:spPr>
      </p:pic>
      <p:pic>
        <p:nvPicPr>
          <p:cNvPr id="5" name="Εικόνα 4">
            <a:extLst>
              <a:ext uri="{FF2B5EF4-FFF2-40B4-BE49-F238E27FC236}">
                <a16:creationId xmlns:a16="http://schemas.microsoft.com/office/drawing/2014/main" id="{F73300F0-44F0-4AC9-A160-9A8F931C5E43}"/>
              </a:ext>
            </a:extLst>
          </p:cNvPr>
          <p:cNvPicPr>
            <a:picLocks noChangeAspect="1"/>
          </p:cNvPicPr>
          <p:nvPr/>
        </p:nvPicPr>
        <p:blipFill>
          <a:blip r:embed="rId5"/>
          <a:stretch>
            <a:fillRect/>
          </a:stretch>
        </p:blipFill>
        <p:spPr>
          <a:xfrm>
            <a:off x="463411" y="1828783"/>
            <a:ext cx="3400002" cy="2069448"/>
          </a:xfrm>
          <a:prstGeom prst="rect">
            <a:avLst/>
          </a:prstGeom>
        </p:spPr>
      </p:pic>
      <p:sp>
        <p:nvSpPr>
          <p:cNvPr id="8" name="Title 1">
            <a:extLst>
              <a:ext uri="{FF2B5EF4-FFF2-40B4-BE49-F238E27FC236}">
                <a16:creationId xmlns:a16="http://schemas.microsoft.com/office/drawing/2014/main" id="{8F4050EF-3905-46F7-A831-779BF6B84380}"/>
              </a:ext>
            </a:extLst>
          </p:cNvPr>
          <p:cNvSpPr>
            <a:spLocks noGrp="1"/>
          </p:cNvSpPr>
          <p:nvPr>
            <p:ph type="title"/>
          </p:nvPr>
        </p:nvSpPr>
        <p:spPr>
          <a:xfrm>
            <a:off x="429600" y="762271"/>
            <a:ext cx="3476338" cy="672797"/>
          </a:xfrm>
          <a:noFill/>
        </p:spPr>
        <p:txBody>
          <a:bodyPr>
            <a:noAutofit/>
          </a:bodyPr>
          <a:lstStyle/>
          <a:p>
            <a:pPr algn="ctr"/>
            <a:r>
              <a:rPr lang="el-GR" sz="1800" b="1" dirty="0">
                <a:solidFill>
                  <a:schemeClr val="bg1"/>
                </a:solidFill>
                <a:latin typeface="Century Gothic" panose="020B0502020202020204" pitchFamily="34" charset="0"/>
              </a:rPr>
              <a:t>Αιγιαλός, δεξαμενές </a:t>
            </a:r>
            <a:r>
              <a:rPr lang="el-GR" sz="1800" b="1" dirty="0" err="1">
                <a:solidFill>
                  <a:schemeClr val="bg1"/>
                </a:solidFill>
                <a:latin typeface="Century Gothic" panose="020B0502020202020204" pitchFamily="34" charset="0"/>
              </a:rPr>
              <a:t>υδρομάλαξης</a:t>
            </a:r>
            <a:br>
              <a:rPr lang="en-US" sz="1800" b="1" dirty="0">
                <a:solidFill>
                  <a:schemeClr val="bg1"/>
                </a:solidFill>
                <a:latin typeface="Century Gothic" panose="020B0502020202020204" pitchFamily="34" charset="0"/>
              </a:rPr>
            </a:br>
            <a:r>
              <a:rPr lang="el-GR" sz="1800" b="1" dirty="0">
                <a:solidFill>
                  <a:schemeClr val="bg1"/>
                </a:solidFill>
                <a:latin typeface="Century Gothic" panose="020B0502020202020204" pitchFamily="34" charset="0"/>
              </a:rPr>
              <a:t>υδροθεραπείας </a:t>
            </a:r>
            <a:endParaRPr lang="en-US" sz="1800" b="1" dirty="0">
              <a:solidFill>
                <a:schemeClr val="bg1"/>
              </a:solidFill>
              <a:latin typeface="Century Gothic" panose="020B0502020202020204" pitchFamily="34" charset="0"/>
            </a:endParaRPr>
          </a:p>
        </p:txBody>
      </p:sp>
      <p:sp>
        <p:nvSpPr>
          <p:cNvPr id="9" name="TextBox 1">
            <a:extLst>
              <a:ext uri="{FF2B5EF4-FFF2-40B4-BE49-F238E27FC236}">
                <a16:creationId xmlns:a16="http://schemas.microsoft.com/office/drawing/2014/main" id="{AB822F33-6560-434A-AA42-60E2A275DCE1}"/>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27</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935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14" y="3983276"/>
            <a:ext cx="3056351" cy="2837145"/>
          </a:xfrm>
          <a:noFill/>
        </p:spPr>
        <p:txBody>
          <a:bodyPr>
            <a:noAutofit/>
          </a:bodyPr>
          <a:lstStyle/>
          <a:p>
            <a:pPr algn="ct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Χώροι αναψυχής για παιδιά</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Λειτουργία Κολυμβητικών δεξαμενών</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καταλυμάτων </a:t>
            </a:r>
            <a:r>
              <a:rPr lang="en-US" sz="1800" b="1" dirty="0">
                <a:solidFill>
                  <a:schemeClr val="bg1"/>
                </a:solidFill>
                <a:latin typeface="Century Gothic" panose="020B0502020202020204" pitchFamily="34" charset="0"/>
              </a:rPr>
              <a:t> </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Transfer </a:t>
            </a:r>
            <a:r>
              <a:rPr lang="el-GR" sz="1800" b="1" dirty="0">
                <a:solidFill>
                  <a:schemeClr val="bg1"/>
                </a:solidFill>
                <a:latin typeface="Century Gothic" panose="020B0502020202020204" pitchFamily="34" charset="0"/>
              </a:rPr>
              <a:t>πελατών</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Πόσιμο νερό</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Δίκτυο ύδρευσης</a:t>
            </a:r>
            <a:r>
              <a:rPr lang="en-US" sz="1800" b="1" dirty="0">
                <a:solidFill>
                  <a:schemeClr val="bg1"/>
                </a:solidFill>
                <a:latin typeface="Century Gothic" panose="020B0502020202020204" pitchFamily="34" charset="0"/>
              </a:rPr>
              <a:t>/</a:t>
            </a:r>
            <a:r>
              <a:rPr lang="el-GR" sz="1800" b="1" dirty="0">
                <a:solidFill>
                  <a:schemeClr val="bg1"/>
                </a:solidFill>
                <a:latin typeface="Century Gothic" panose="020B0502020202020204" pitchFamily="34" charset="0"/>
              </a:rPr>
              <a:t>αποχέτευσης </a:t>
            </a:r>
            <a:br>
              <a:rPr lang="en-US" sz="1800" b="1" dirty="0">
                <a:solidFill>
                  <a:schemeClr val="bg1"/>
                </a:solidFill>
                <a:latin typeface="Century Gothic" panose="020B0502020202020204" pitchFamily="34" charset="0"/>
              </a:rPr>
            </a:b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Κλιματισμός και αερισμός χώρων </a:t>
            </a:r>
            <a:br>
              <a:rPr lang="el-GR" sz="2000" b="1" dirty="0">
                <a:latin typeface="Century Gothic" panose="020B0502020202020204" pitchFamily="34" charset="0"/>
              </a:rPr>
            </a:br>
            <a:endParaRPr lang="en-US" sz="2000" b="1" dirty="0">
              <a:latin typeface="Century Gothic" panose="020B0502020202020204" pitchFamily="34" charset="0"/>
            </a:endParaRPr>
          </a:p>
        </p:txBody>
      </p:sp>
      <p:pic>
        <p:nvPicPr>
          <p:cNvPr id="3" name="Εικόνα 2">
            <a:extLst>
              <a:ext uri="{FF2B5EF4-FFF2-40B4-BE49-F238E27FC236}">
                <a16:creationId xmlns:a16="http://schemas.microsoft.com/office/drawing/2014/main" id="{6AB99926-FBF5-47A0-B2F3-9E15006F867D}"/>
              </a:ext>
            </a:extLst>
          </p:cNvPr>
          <p:cNvPicPr>
            <a:picLocks noChangeAspect="1"/>
          </p:cNvPicPr>
          <p:nvPr/>
        </p:nvPicPr>
        <p:blipFill>
          <a:blip r:embed="rId4"/>
          <a:stretch>
            <a:fillRect/>
          </a:stretch>
        </p:blipFill>
        <p:spPr>
          <a:xfrm>
            <a:off x="6735607" y="3876798"/>
            <a:ext cx="5456393" cy="2981202"/>
          </a:xfrm>
          <a:prstGeom prst="rect">
            <a:avLst/>
          </a:prstGeom>
        </p:spPr>
      </p:pic>
    </p:spTree>
    <p:extLst>
      <p:ext uri="{BB962C8B-B14F-4D97-AF65-F5344CB8AC3E}">
        <p14:creationId xmlns:p14="http://schemas.microsoft.com/office/powerpoint/2010/main" val="327081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096" y="721831"/>
            <a:ext cx="3579399" cy="691979"/>
          </a:xfrm>
          <a:noFill/>
        </p:spPr>
        <p:txBody>
          <a:bodyPr>
            <a:noAutofit/>
          </a:bodyPr>
          <a:lstStyle/>
          <a:p>
            <a:pPr algn="ctr"/>
            <a:r>
              <a:rPr lang="el-GR" sz="1800" b="1" dirty="0">
                <a:solidFill>
                  <a:schemeClr val="bg1"/>
                </a:solidFill>
                <a:latin typeface="Century Gothic" panose="020B0502020202020204" pitchFamily="34" charset="0"/>
              </a:rPr>
              <a:t>Χώροι αναψυχής για παιδιά  </a:t>
            </a:r>
            <a:endParaRPr lang="en-US" sz="1800" b="1"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3845515" y="2164335"/>
            <a:ext cx="7901641" cy="3343370"/>
          </a:xfrm>
          <a:noFill/>
        </p:spPr>
        <p:txBody>
          <a:bodyPr>
            <a:normAutofit fontScale="92500" lnSpcReduction="10000"/>
          </a:bodyPr>
          <a:lstStyle/>
          <a:p>
            <a:pPr marL="180975" lvl="0" indent="-180975"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Λειτουργία χώρων αναψυχής για παιδιά σύμφωνα με το ισχύον νομοθετικό πλαίσιο.</a:t>
            </a:r>
            <a:r>
              <a:rPr lang="el-GR" sz="2000" b="1" dirty="0">
                <a:solidFill>
                  <a:srgbClr val="44474E"/>
                </a:solidFill>
                <a:latin typeface="Century Gothic" panose="020B0502020202020204" pitchFamily="34" charset="0"/>
              </a:rPr>
              <a:t>(Υ)</a:t>
            </a:r>
          </a:p>
          <a:p>
            <a:pPr marL="180975" lvl="0" indent="-180975"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Λειτουργία υπηρεσιών ατομικών περιποιήσεων και λοιπών κοινοχρήστων εγκαταστάσεων (μασάζ, περιποίηση μαλλιών και άκρων, κομμωτήριο, γυμναστήριο, σάουνα, χαμάμ, υδρομασάζ) αυτών σύμφωνα με ισχύουσα νομοθεσία  </a:t>
            </a:r>
            <a:r>
              <a:rPr lang="el-GR" sz="2000" b="1" dirty="0">
                <a:solidFill>
                  <a:srgbClr val="44474E"/>
                </a:solidFill>
                <a:latin typeface="Century Gothic" panose="020B0502020202020204" pitchFamily="34" charset="0"/>
              </a:rPr>
              <a:t>(Υ)</a:t>
            </a:r>
          </a:p>
          <a:p>
            <a:pPr marL="180975" lvl="0" indent="-180975"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Τοποθέτηση αντισηπτικών διαλυμάτων για την ξηρή αντισηψία των χεριών σε όλους τους κοινόχρηστους χώρους σε σταθερές ή μη συσκευές (πχ.  ρεσεψιόν, κοινόχρηστα WC)</a:t>
            </a:r>
            <a:r>
              <a:rPr lang="en-US"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a:p>
            <a:pPr marL="180975" lvl="0" indent="-180975" algn="just">
              <a:buClr>
                <a:srgbClr val="00B0F0"/>
              </a:buClr>
              <a:buFont typeface="Wingdings" panose="05000000000000000000" pitchFamily="2" charset="2"/>
              <a:buChar char="§"/>
            </a:pPr>
            <a:r>
              <a:rPr lang="el-GR" sz="2000" b="1"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Τοποθέτηση </a:t>
            </a:r>
            <a:r>
              <a:rPr lang="el-GR" sz="2000" dirty="0" err="1">
                <a:solidFill>
                  <a:srgbClr val="44474E"/>
                </a:solidFill>
                <a:latin typeface="Century Gothic" panose="020B0502020202020204" pitchFamily="34" charset="0"/>
              </a:rPr>
              <a:t>plexiglass</a:t>
            </a:r>
            <a:r>
              <a:rPr lang="el-GR" sz="2000" dirty="0">
                <a:solidFill>
                  <a:srgbClr val="44474E"/>
                </a:solidFill>
                <a:latin typeface="Century Gothic" panose="020B0502020202020204" pitchFamily="34" charset="0"/>
              </a:rPr>
              <a:t> στην υποδοχή, όπου είναι εφικτό</a:t>
            </a:r>
            <a:r>
              <a:rPr lang="en-US"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  </a:t>
            </a:r>
          </a:p>
          <a:p>
            <a:pPr marL="180975" lvl="0" indent="-180975" algn="just">
              <a:buClr>
                <a:srgbClr val="00B0F0"/>
              </a:buClr>
              <a:buFont typeface="Wingdings" panose="05000000000000000000" pitchFamily="2" charset="2"/>
              <a:buChar char="§"/>
            </a:pPr>
            <a:r>
              <a:rPr lang="el-GR" sz="2000" dirty="0">
                <a:solidFill>
                  <a:srgbClr val="44474E"/>
                </a:solidFill>
                <a:latin typeface="Century Gothic" panose="020B0502020202020204" pitchFamily="34" charset="0"/>
              </a:rPr>
              <a:t> Χρήση Μ.Α.Π., όπου είναι εφικτό</a:t>
            </a:r>
            <a:r>
              <a:rPr lang="en-US"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 </a:t>
            </a:r>
          </a:p>
          <a:p>
            <a:pPr lvl="0" algn="just"/>
            <a:endParaRPr lang="el-GR" sz="3200" dirty="0"/>
          </a:p>
        </p:txBody>
      </p:sp>
      <p:pic>
        <p:nvPicPr>
          <p:cNvPr id="4" name="Εικόνα 3">
            <a:extLst>
              <a:ext uri="{FF2B5EF4-FFF2-40B4-BE49-F238E27FC236}">
                <a16:creationId xmlns:a16="http://schemas.microsoft.com/office/drawing/2014/main" id="{28B64CDD-7CF8-48F4-BA13-01CE723D1F47}"/>
              </a:ext>
            </a:extLst>
          </p:cNvPr>
          <p:cNvPicPr>
            <a:picLocks noChangeAspect="1"/>
          </p:cNvPicPr>
          <p:nvPr/>
        </p:nvPicPr>
        <p:blipFill>
          <a:blip r:embed="rId4"/>
          <a:stretch>
            <a:fillRect/>
          </a:stretch>
        </p:blipFill>
        <p:spPr>
          <a:xfrm>
            <a:off x="478296" y="3990411"/>
            <a:ext cx="3367219" cy="2145758"/>
          </a:xfrm>
          <a:prstGeom prst="rect">
            <a:avLst/>
          </a:prstGeom>
        </p:spPr>
      </p:pic>
      <p:pic>
        <p:nvPicPr>
          <p:cNvPr id="5" name="Εικόνα 4">
            <a:extLst>
              <a:ext uri="{FF2B5EF4-FFF2-40B4-BE49-F238E27FC236}">
                <a16:creationId xmlns:a16="http://schemas.microsoft.com/office/drawing/2014/main" id="{D302DA99-0693-4C23-94D5-595994816035}"/>
              </a:ext>
            </a:extLst>
          </p:cNvPr>
          <p:cNvPicPr>
            <a:picLocks noChangeAspect="1"/>
          </p:cNvPicPr>
          <p:nvPr/>
        </p:nvPicPr>
        <p:blipFill>
          <a:blip r:embed="rId5"/>
          <a:stretch>
            <a:fillRect/>
          </a:stretch>
        </p:blipFill>
        <p:spPr>
          <a:xfrm>
            <a:off x="478298" y="1690262"/>
            <a:ext cx="3367218" cy="2145758"/>
          </a:xfrm>
          <a:prstGeom prst="rect">
            <a:avLst/>
          </a:prstGeom>
        </p:spPr>
      </p:pic>
      <p:sp>
        <p:nvSpPr>
          <p:cNvPr id="6" name="TextBox 1">
            <a:extLst>
              <a:ext uri="{FF2B5EF4-FFF2-40B4-BE49-F238E27FC236}">
                <a16:creationId xmlns:a16="http://schemas.microsoft.com/office/drawing/2014/main" id="{FCCF27DB-52DD-4D0A-B7F6-6F1A3E409434}"/>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a:solidFill>
                  <a:schemeClr val="bg1"/>
                </a:solidFill>
                <a:latin typeface="Century Gothic" panose="020B0502020202020204" pitchFamily="34" charset="0"/>
              </a:rPr>
              <a:t>2</a:t>
            </a:r>
            <a:endParaRPr lang="el-GR" altLang="el-GR" sz="12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91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421" y="541504"/>
            <a:ext cx="3668109" cy="941575"/>
          </a:xfrm>
          <a:noFill/>
        </p:spPr>
        <p:txBody>
          <a:bodyPr>
            <a:noAutofit/>
          </a:bodyPr>
          <a:lstStyle/>
          <a:p>
            <a:pPr algn="ctr"/>
            <a:r>
              <a:rPr lang="el-GR" sz="1800" b="1" dirty="0">
                <a:solidFill>
                  <a:schemeClr val="bg1"/>
                </a:solidFill>
                <a:latin typeface="Century Gothic" panose="020B0502020202020204" pitchFamily="34" charset="0"/>
              </a:rPr>
              <a:t>Λειτουργία κολυμβητικών δεξαμενών εντός και εκτός  τουριστικών καταλυμάτων </a:t>
            </a:r>
            <a:endParaRPr lang="en-US" sz="1800" b="1"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3907339" y="2839452"/>
            <a:ext cx="7830999" cy="1768642"/>
          </a:xfrm>
          <a:noFill/>
        </p:spPr>
        <p:txBody>
          <a:bodyPr>
            <a:noAutofit/>
          </a:bodyPr>
          <a:lstStyle/>
          <a:p>
            <a:pPr marL="0" lvl="0" indent="0" algn="just" fontAlgn="base">
              <a:lnSpc>
                <a:spcPct val="100000"/>
              </a:lnSpc>
              <a:buNone/>
            </a:pPr>
            <a:r>
              <a:rPr lang="el-GR" sz="2000" dirty="0">
                <a:solidFill>
                  <a:srgbClr val="44474E"/>
                </a:solidFill>
                <a:latin typeface="Century Gothic" panose="020B0502020202020204" pitchFamily="34" charset="0"/>
              </a:rPr>
              <a:t>Ειδικότερα για την πρόληψη της πανδημίας </a:t>
            </a:r>
            <a:r>
              <a:rPr lang="en-US" sz="2000" dirty="0">
                <a:solidFill>
                  <a:srgbClr val="44474E"/>
                </a:solidFill>
                <a:latin typeface="Century Gothic" panose="020B0502020202020204" pitchFamily="34" charset="0"/>
              </a:rPr>
              <a:t>covid-19</a:t>
            </a:r>
            <a:r>
              <a:rPr lang="el-GR" sz="2000" dirty="0">
                <a:solidFill>
                  <a:srgbClr val="44474E"/>
                </a:solidFill>
                <a:latin typeface="Century Gothic" panose="020B0502020202020204" pitchFamily="34" charset="0"/>
              </a:rPr>
              <a:t> συνιστάται:</a:t>
            </a:r>
            <a:endParaRPr lang="en-US" sz="2000" dirty="0">
              <a:solidFill>
                <a:srgbClr val="44474E"/>
              </a:solidFill>
              <a:latin typeface="Century Gothic" panose="020B0502020202020204" pitchFamily="34" charset="0"/>
            </a:endParaRPr>
          </a:p>
          <a:p>
            <a:pPr lvl="0" algn="just" fontAlgn="base">
              <a:lnSpc>
                <a:spcPct val="100000"/>
              </a:lnSpc>
              <a:buClr>
                <a:srgbClr val="00B0F0"/>
              </a:buClr>
              <a:buFont typeface="Wingdings" panose="05000000000000000000" pitchFamily="2" charset="2"/>
              <a:buChar char="§"/>
            </a:pPr>
            <a:r>
              <a:rPr lang="el-GR" sz="2000" b="1" u="sng" dirty="0">
                <a:solidFill>
                  <a:srgbClr val="44474E"/>
                </a:solidFill>
                <a:latin typeface="Century Gothic" panose="020B0502020202020204" pitchFamily="34" charset="0"/>
              </a:rPr>
              <a:t>Εσωτερικές κολυμβητικές δεξαμενές</a:t>
            </a:r>
            <a:r>
              <a:rPr lang="el-GR" sz="2000" b="1"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  Λειτουργούν σύμφωνα με τα ειδικά υγειονομικά πρωτόκολλα λειτουργίας κλειστών αθλητικών εγκαταστάσεων όπως ισχύουν κάθε φορά. </a:t>
            </a:r>
            <a:r>
              <a:rPr lang="el-GR" sz="2000" b="1" dirty="0">
                <a:solidFill>
                  <a:srgbClr val="44474E"/>
                </a:solidFill>
                <a:latin typeface="Century Gothic" panose="020B0502020202020204" pitchFamily="34" charset="0"/>
              </a:rPr>
              <a:t>(Υ)</a:t>
            </a:r>
          </a:p>
        </p:txBody>
      </p:sp>
      <p:pic>
        <p:nvPicPr>
          <p:cNvPr id="8" name="Εικόνα 7">
            <a:extLst>
              <a:ext uri="{FF2B5EF4-FFF2-40B4-BE49-F238E27FC236}">
                <a16:creationId xmlns:a16="http://schemas.microsoft.com/office/drawing/2014/main" id="{C5C66E19-2DB7-45AD-A7DD-786E0ED13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57" y="2322549"/>
            <a:ext cx="3381487" cy="2285545"/>
          </a:xfrm>
          <a:prstGeom prst="rect">
            <a:avLst/>
          </a:prstGeom>
        </p:spPr>
      </p:pic>
      <p:sp>
        <p:nvSpPr>
          <p:cNvPr id="6" name="TextBox 1">
            <a:extLst>
              <a:ext uri="{FF2B5EF4-FFF2-40B4-BE49-F238E27FC236}">
                <a16:creationId xmlns:a16="http://schemas.microsoft.com/office/drawing/2014/main" id="{25A955E2-E2BE-4B61-AA29-5EA0423274D0}"/>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3</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768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421" y="541504"/>
            <a:ext cx="3668109" cy="941575"/>
          </a:xfrm>
          <a:noFill/>
        </p:spPr>
        <p:txBody>
          <a:bodyPr>
            <a:noAutofit/>
          </a:bodyPr>
          <a:lstStyle/>
          <a:p>
            <a:pPr algn="ctr"/>
            <a:r>
              <a:rPr lang="el-GR" sz="1800" b="1" dirty="0">
                <a:solidFill>
                  <a:schemeClr val="bg1"/>
                </a:solidFill>
                <a:latin typeface="Century Gothic" panose="020B0502020202020204" pitchFamily="34" charset="0"/>
              </a:rPr>
              <a:t>Λειτουργία κολυμβητικών δεξαμενών εντός και εκτός  τουριστικών καταλυμάτων </a:t>
            </a:r>
            <a:endParaRPr lang="en-US" sz="1800" b="1"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3979528" y="1179096"/>
            <a:ext cx="7830999" cy="5221704"/>
          </a:xfrm>
          <a:noFill/>
        </p:spPr>
        <p:txBody>
          <a:bodyPr>
            <a:noAutofit/>
          </a:bodyPr>
          <a:lstStyle/>
          <a:p>
            <a:pPr lvl="0" algn="just" fontAlgn="base">
              <a:buClr>
                <a:srgbClr val="00B0F0"/>
              </a:buClr>
              <a:buFont typeface="Wingdings" panose="05000000000000000000" pitchFamily="2" charset="2"/>
              <a:buChar char="§"/>
            </a:pPr>
            <a:r>
              <a:rPr lang="el-GR" sz="2000" b="1" u="sng" dirty="0">
                <a:solidFill>
                  <a:srgbClr val="44474E"/>
                </a:solidFill>
                <a:latin typeface="Century Gothic" panose="020B0502020202020204" pitchFamily="34" charset="0"/>
              </a:rPr>
              <a:t>Εξωτερικές κολυμβητικές δεξαμενές</a:t>
            </a:r>
            <a:r>
              <a:rPr lang="el-GR" sz="2000" b="1" dirty="0">
                <a:solidFill>
                  <a:srgbClr val="44474E"/>
                </a:solidFill>
                <a:latin typeface="Century Gothic" panose="020B0502020202020204" pitchFamily="34" charset="0"/>
              </a:rPr>
              <a:t>: </a:t>
            </a:r>
          </a:p>
          <a:p>
            <a:pPr marL="0" lvl="0" indent="0" algn="just" fontAlgn="base">
              <a:buNone/>
            </a:pPr>
            <a:r>
              <a:rPr lang="el-GR" sz="2000" b="1" dirty="0">
                <a:solidFill>
                  <a:srgbClr val="44474E"/>
                </a:solidFill>
                <a:latin typeface="Century Gothic" panose="020B0502020202020204" pitchFamily="34" charset="0"/>
              </a:rPr>
              <a:t>Χλωρίωση:</a:t>
            </a:r>
            <a:r>
              <a:rPr lang="el-GR" sz="2000" dirty="0">
                <a:solidFill>
                  <a:srgbClr val="44474E"/>
                </a:solidFill>
                <a:latin typeface="Century Gothic" panose="020B0502020202020204" pitchFamily="34" charset="0"/>
              </a:rPr>
              <a:t> σωστή λειτουργία και συντήρηση συστημάτων χλωρίωσης σύμφωνα με την κείμενη νομοθεσία (βλ. ΥΑ Γ1/443/1973 όπως τροποποιήθηκε από την Γ4/1150/76 και την ΔΥΓ2/80825/05 και εγκύκλιο για την «Πρόληψη της νόσου των </a:t>
            </a:r>
            <a:r>
              <a:rPr lang="el-GR" sz="2000" dirty="0" err="1">
                <a:solidFill>
                  <a:srgbClr val="44474E"/>
                </a:solidFill>
                <a:latin typeface="Century Gothic" panose="020B0502020202020204" pitchFamily="34" charset="0"/>
              </a:rPr>
              <a:t>λεγεωναρίων</a:t>
            </a:r>
            <a:r>
              <a:rPr lang="el-GR" sz="2000" dirty="0">
                <a:solidFill>
                  <a:srgbClr val="44474E"/>
                </a:solidFill>
                <a:latin typeface="Century Gothic" panose="020B0502020202020204" pitchFamily="34" charset="0"/>
              </a:rPr>
              <a:t>»). Συστήνεται, σύμφωνα με τις οδηγίες του ΠΟΥ (</a:t>
            </a:r>
            <a:r>
              <a:rPr lang="el-GR" sz="2000" dirty="0" err="1">
                <a:solidFill>
                  <a:srgbClr val="44474E"/>
                </a:solidFill>
                <a:latin typeface="Century Gothic" panose="020B0502020202020204" pitchFamily="34" charset="0"/>
              </a:rPr>
              <a:t>Guidelines</a:t>
            </a:r>
            <a:r>
              <a:rPr lang="el-GR" sz="2000" dirty="0">
                <a:solidFill>
                  <a:srgbClr val="44474E"/>
                </a:solidFill>
                <a:latin typeface="Century Gothic" panose="020B0502020202020204" pitchFamily="34" charset="0"/>
              </a:rPr>
              <a:t> for </a:t>
            </a:r>
            <a:r>
              <a:rPr lang="el-GR" sz="2000" dirty="0" err="1">
                <a:solidFill>
                  <a:srgbClr val="44474E"/>
                </a:solidFill>
                <a:latin typeface="Century Gothic" panose="020B0502020202020204" pitchFamily="34" charset="0"/>
              </a:rPr>
              <a:t>safe</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recreational</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water</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environments</a:t>
            </a:r>
            <a:r>
              <a:rPr lang="el-GR" sz="2000" dirty="0">
                <a:solidFill>
                  <a:srgbClr val="44474E"/>
                </a:solidFill>
                <a:latin typeface="Century Gothic" panose="020B0502020202020204" pitchFamily="34" charset="0"/>
              </a:rPr>
              <a:t> - </a:t>
            </a:r>
            <a:r>
              <a:rPr lang="el-GR" sz="2000" dirty="0" err="1">
                <a:solidFill>
                  <a:srgbClr val="44474E"/>
                </a:solidFill>
                <a:latin typeface="Century Gothic" panose="020B0502020202020204" pitchFamily="34" charset="0"/>
              </a:rPr>
              <a:t>Volume</a:t>
            </a:r>
            <a:r>
              <a:rPr lang="el-GR" sz="2000" dirty="0">
                <a:solidFill>
                  <a:srgbClr val="44474E"/>
                </a:solidFill>
                <a:latin typeface="Century Gothic" panose="020B0502020202020204" pitchFamily="34" charset="0"/>
              </a:rPr>
              <a:t> 2 - </a:t>
            </a:r>
            <a:r>
              <a:rPr lang="el-GR" sz="2000" dirty="0" err="1">
                <a:solidFill>
                  <a:srgbClr val="44474E"/>
                </a:solidFill>
                <a:latin typeface="Century Gothic" panose="020B0502020202020204" pitchFamily="34" charset="0"/>
              </a:rPr>
              <a:t>Swimming</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pools</a:t>
            </a:r>
            <a:r>
              <a:rPr lang="el-GR" sz="2000" dirty="0">
                <a:solidFill>
                  <a:srgbClr val="44474E"/>
                </a:solidFill>
                <a:latin typeface="Century Gothic" panose="020B0502020202020204" pitchFamily="34" charset="0"/>
              </a:rPr>
              <a:t> and </a:t>
            </a:r>
            <a:r>
              <a:rPr lang="el-GR" sz="2000" dirty="0" err="1">
                <a:solidFill>
                  <a:srgbClr val="44474E"/>
                </a:solidFill>
                <a:latin typeface="Century Gothic" panose="020B0502020202020204" pitchFamily="34" charset="0"/>
              </a:rPr>
              <a:t>similar</a:t>
            </a:r>
            <a:r>
              <a:rPr lang="el-GR" sz="2000" dirty="0">
                <a:solidFill>
                  <a:srgbClr val="44474E"/>
                </a:solidFill>
                <a:latin typeface="Century Gothic" panose="020B0502020202020204" pitchFamily="34" charset="0"/>
              </a:rPr>
              <a:t> </a:t>
            </a:r>
            <a:r>
              <a:rPr lang="el-GR" sz="2000" dirty="0" err="1">
                <a:solidFill>
                  <a:srgbClr val="44474E"/>
                </a:solidFill>
                <a:latin typeface="Century Gothic" panose="020B0502020202020204" pitchFamily="34" charset="0"/>
              </a:rPr>
              <a:t>environments</a:t>
            </a:r>
            <a:r>
              <a:rPr lang="el-GR" sz="2000" dirty="0">
                <a:solidFill>
                  <a:srgbClr val="44474E"/>
                </a:solidFill>
                <a:latin typeface="Century Gothic" panose="020B0502020202020204" pitchFamily="34" charset="0"/>
              </a:rPr>
              <a:t>), η τιμή του υπολειμματικού χλωρίου στο νερό της δεξαμενής να είναι 1-3 </a:t>
            </a:r>
            <a:r>
              <a:rPr lang="el-GR" sz="2000" dirty="0" err="1">
                <a:solidFill>
                  <a:srgbClr val="44474E"/>
                </a:solidFill>
                <a:latin typeface="Century Gothic" panose="020B0502020202020204" pitchFamily="34" charset="0"/>
              </a:rPr>
              <a:t>mg</a:t>
            </a:r>
            <a:r>
              <a:rPr lang="el-GR" sz="2000" dirty="0">
                <a:solidFill>
                  <a:srgbClr val="44474E"/>
                </a:solidFill>
                <a:latin typeface="Century Gothic" panose="020B0502020202020204" pitchFamily="34" charset="0"/>
              </a:rPr>
              <a:t>/L για τις κολυμβητικές δεξαμενές και έως 5 </a:t>
            </a:r>
            <a:r>
              <a:rPr lang="el-GR" sz="2000" dirty="0" err="1">
                <a:solidFill>
                  <a:srgbClr val="44474E"/>
                </a:solidFill>
                <a:latin typeface="Century Gothic" panose="020B0502020202020204" pitchFamily="34" charset="0"/>
              </a:rPr>
              <a:t>mg</a:t>
            </a:r>
            <a:r>
              <a:rPr lang="el-GR" sz="2000" dirty="0">
                <a:solidFill>
                  <a:srgbClr val="44474E"/>
                </a:solidFill>
                <a:latin typeface="Century Gothic" panose="020B0502020202020204" pitchFamily="34" charset="0"/>
              </a:rPr>
              <a:t>/L για τις δεξαμενές </a:t>
            </a:r>
            <a:r>
              <a:rPr lang="el-GR" sz="2000" dirty="0" err="1">
                <a:solidFill>
                  <a:srgbClr val="44474E"/>
                </a:solidFill>
                <a:latin typeface="Century Gothic" panose="020B0502020202020204" pitchFamily="34" charset="0"/>
              </a:rPr>
              <a:t>υδρομάλαξης</a:t>
            </a:r>
            <a:r>
              <a:rPr lang="el-GR" sz="2000" dirty="0">
                <a:solidFill>
                  <a:srgbClr val="44474E"/>
                </a:solidFill>
                <a:latin typeface="Century Gothic" panose="020B0502020202020204" pitchFamily="34" charset="0"/>
              </a:rPr>
              <a:t>. Χειρωνακτικός έλεγχος (ή χρήση αναλυτή αλογόνου με καταγραφικό χαρτιού) επιπέδων χλωρίου κάθε 4 ώρες για τις κολυμβητικές δεξαμενές και κάθε δύο ώρες για τις δεξαμενές </a:t>
            </a:r>
            <a:r>
              <a:rPr lang="el-GR" sz="2000" dirty="0" err="1">
                <a:solidFill>
                  <a:srgbClr val="44474E"/>
                </a:solidFill>
                <a:latin typeface="Century Gothic" panose="020B0502020202020204" pitchFamily="34" charset="0"/>
              </a:rPr>
              <a:t>υδρομάλαξης</a:t>
            </a:r>
            <a:r>
              <a:rPr lang="el-GR" sz="2000" dirty="0">
                <a:solidFill>
                  <a:srgbClr val="44474E"/>
                </a:solidFill>
                <a:latin typeface="Century Gothic" panose="020B0502020202020204" pitchFamily="34" charset="0"/>
              </a:rPr>
              <a:t> και τήρηση αρχείο καταγραφής, εκτός αν υπάρχει αυτόματος αναλυτής αλογόνου και σύστημα παρακολούθησης με σύστημα ειδοποίησης όταν οι τιμές των παραμέτρων είναι εκτός ορίων.</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p:txBody>
      </p:sp>
      <p:pic>
        <p:nvPicPr>
          <p:cNvPr id="8" name="Εικόνα 7">
            <a:extLst>
              <a:ext uri="{FF2B5EF4-FFF2-40B4-BE49-F238E27FC236}">
                <a16:creationId xmlns:a16="http://schemas.microsoft.com/office/drawing/2014/main" id="{C5C66E19-2DB7-45AD-A7DD-786E0ED13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57" y="2322549"/>
            <a:ext cx="3381487" cy="2285545"/>
          </a:xfrm>
          <a:prstGeom prst="rect">
            <a:avLst/>
          </a:prstGeom>
        </p:spPr>
      </p:pic>
      <p:sp>
        <p:nvSpPr>
          <p:cNvPr id="6" name="TextBox 1">
            <a:extLst>
              <a:ext uri="{FF2B5EF4-FFF2-40B4-BE49-F238E27FC236}">
                <a16:creationId xmlns:a16="http://schemas.microsoft.com/office/drawing/2014/main" id="{25A955E2-E2BE-4B61-AA29-5EA0423274D0}"/>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4</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6768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792" y="574836"/>
            <a:ext cx="3414408" cy="885917"/>
          </a:xfrm>
          <a:noFill/>
        </p:spPr>
        <p:txBody>
          <a:bodyPr>
            <a:noAutofit/>
          </a:bodyPr>
          <a:lstStyle/>
          <a:p>
            <a:pPr algn="ctr"/>
            <a:r>
              <a:rPr lang="el-GR" sz="1800" b="1" dirty="0">
                <a:solidFill>
                  <a:schemeClr val="bg1"/>
                </a:solidFill>
                <a:latin typeface="Century Gothic" panose="020B0502020202020204" pitchFamily="34" charset="0"/>
              </a:rPr>
              <a:t>Λειτουργία εξωτερικών κολυμβητικών δεξαμενών σε τουριστικά καταλύματα </a:t>
            </a:r>
            <a:endParaRPr lang="en-US" sz="1800" b="1" dirty="0">
              <a:solidFill>
                <a:schemeClr val="bg1"/>
              </a:solidFill>
              <a:latin typeface="Century Gothic" panose="020B0502020202020204" pitchFamily="34" charset="0"/>
            </a:endParaRPr>
          </a:p>
        </p:txBody>
      </p:sp>
      <p:sp>
        <p:nvSpPr>
          <p:cNvPr id="3" name="Content Placeholder 2"/>
          <p:cNvSpPr>
            <a:spLocks noGrp="1"/>
          </p:cNvSpPr>
          <p:nvPr>
            <p:ph idx="1"/>
          </p:nvPr>
        </p:nvSpPr>
        <p:spPr>
          <a:xfrm>
            <a:off x="3970422" y="2054702"/>
            <a:ext cx="7834008" cy="3395603"/>
          </a:xfrm>
          <a:noFill/>
        </p:spPr>
        <p:txBody>
          <a:bodyPr>
            <a:normAutofit/>
          </a:bodyPr>
          <a:lstStyle/>
          <a:p>
            <a:pPr lvl="0" algn="just" fontAlgn="base">
              <a:buClr>
                <a:srgbClr val="00B0F0"/>
              </a:buClr>
              <a:buFont typeface="Wingdings" panose="05000000000000000000" pitchFamily="2" charset="2"/>
              <a:buChar char="§"/>
            </a:pPr>
            <a:r>
              <a:rPr lang="el-GR" sz="2000" b="1" u="sng" dirty="0">
                <a:solidFill>
                  <a:srgbClr val="44474E"/>
                </a:solidFill>
                <a:latin typeface="Century Gothic" panose="020B0502020202020204" pitchFamily="34" charset="0"/>
              </a:rPr>
              <a:t>Εξωτερικές κολυμβητικές δεξαμενές</a:t>
            </a:r>
            <a:r>
              <a:rPr lang="el-GR" sz="2000" b="1" dirty="0">
                <a:solidFill>
                  <a:srgbClr val="44474E"/>
                </a:solidFill>
                <a:latin typeface="Century Gothic" panose="020B0502020202020204" pitchFamily="34" charset="0"/>
              </a:rPr>
              <a:t>: </a:t>
            </a:r>
          </a:p>
          <a:p>
            <a:pPr marL="0" lvl="0" indent="0" algn="just" fontAlgn="base">
              <a:buNone/>
            </a:pPr>
            <a:r>
              <a:rPr lang="el-GR" sz="2000" b="1" dirty="0">
                <a:solidFill>
                  <a:srgbClr val="44474E"/>
                </a:solidFill>
                <a:latin typeface="Century Gothic" panose="020B0502020202020204" pitchFamily="34" charset="0"/>
              </a:rPr>
              <a:t>Ρύθμιση του </a:t>
            </a:r>
            <a:r>
              <a:rPr lang="el-GR" sz="2000" b="1" dirty="0" err="1">
                <a:solidFill>
                  <a:srgbClr val="44474E"/>
                </a:solidFill>
                <a:latin typeface="Century Gothic" panose="020B0502020202020204" pitchFamily="34" charset="0"/>
              </a:rPr>
              <a:t>pH</a:t>
            </a:r>
            <a:r>
              <a:rPr lang="el-GR" sz="2000" b="1"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οι τιμές του </a:t>
            </a:r>
            <a:r>
              <a:rPr lang="de-DE" sz="2000" dirty="0">
                <a:solidFill>
                  <a:srgbClr val="44474E"/>
                </a:solidFill>
                <a:latin typeface="Century Gothic" panose="020B0502020202020204" pitchFamily="34" charset="0"/>
              </a:rPr>
              <a:t>pH </a:t>
            </a:r>
            <a:r>
              <a:rPr lang="el-GR" sz="2000" dirty="0">
                <a:solidFill>
                  <a:srgbClr val="44474E"/>
                </a:solidFill>
                <a:latin typeface="Century Gothic" panose="020B0502020202020204" pitchFamily="34" charset="0"/>
              </a:rPr>
              <a:t>στο νερό των εγκαταστάσεων υδάτων αναψυχής, θα πρέπει να διατηρούνται στα όρια που προβλέπονται από την κείμενη νομοθεσία (βλ. ΥΑ Γ1/443/1973 όπως τροποποιήθηκε από την Γ4/1150/76 και την ΔΥΓ2/80825/05).</a:t>
            </a:r>
            <a:r>
              <a:rPr lang="en-US"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Μέτρηση και τήρηση αρχείων καταγραφής </a:t>
            </a:r>
            <a:r>
              <a:rPr lang="el-GR" sz="2000" dirty="0" err="1">
                <a:solidFill>
                  <a:srgbClr val="44474E"/>
                </a:solidFill>
                <a:latin typeface="Century Gothic" panose="020B0502020202020204" pitchFamily="34" charset="0"/>
              </a:rPr>
              <a:t>pH</a:t>
            </a:r>
            <a:r>
              <a:rPr lang="el-GR" sz="2000" dirty="0">
                <a:solidFill>
                  <a:srgbClr val="44474E"/>
                </a:solidFill>
                <a:latin typeface="Century Gothic" panose="020B0502020202020204" pitchFamily="34" charset="0"/>
              </a:rPr>
              <a:t> μια φορά την ημέρα κατά τη διάρκεια λειτουργίας των κολυμβητικών δεξαμενών και τουλάχιστον ανά  δύο ώρες κατά τη διάρκεια λειτουργίας των δεξαμενών </a:t>
            </a:r>
            <a:r>
              <a:rPr lang="el-GR" sz="2000" dirty="0" err="1">
                <a:solidFill>
                  <a:srgbClr val="44474E"/>
                </a:solidFill>
                <a:latin typeface="Century Gothic" panose="020B0502020202020204" pitchFamily="34" charset="0"/>
              </a:rPr>
              <a:t>υδρομάλαξης</a:t>
            </a:r>
            <a:r>
              <a:rPr lang="el-GR" sz="2000" dirty="0">
                <a:solidFill>
                  <a:srgbClr val="44474E"/>
                </a:solidFill>
                <a:latin typeface="Century Gothic" panose="020B0502020202020204" pitchFamily="34" charset="0"/>
              </a:rPr>
              <a:t> και υδροθεραπείας, εφόσον δεν υπάρχει αυτόματο σύστημα καταγραφής.</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endParaRPr lang="el-GR" sz="2000" u="sng" dirty="0">
              <a:solidFill>
                <a:srgbClr val="44474E"/>
              </a:solidFill>
              <a:latin typeface="Century Gothic" panose="020B0502020202020204" pitchFamily="34" charset="0"/>
            </a:endParaRPr>
          </a:p>
        </p:txBody>
      </p:sp>
      <p:pic>
        <p:nvPicPr>
          <p:cNvPr id="4" name="Εικόνα 3">
            <a:extLst>
              <a:ext uri="{FF2B5EF4-FFF2-40B4-BE49-F238E27FC236}">
                <a16:creationId xmlns:a16="http://schemas.microsoft.com/office/drawing/2014/main" id="{8AC20AAD-D056-42CD-8328-532F06D52615}"/>
              </a:ext>
            </a:extLst>
          </p:cNvPr>
          <p:cNvPicPr>
            <a:picLocks noChangeAspect="1"/>
          </p:cNvPicPr>
          <p:nvPr/>
        </p:nvPicPr>
        <p:blipFill>
          <a:blip r:embed="rId4"/>
          <a:stretch>
            <a:fillRect/>
          </a:stretch>
        </p:blipFill>
        <p:spPr>
          <a:xfrm>
            <a:off x="471792" y="2504268"/>
            <a:ext cx="3395405" cy="2147059"/>
          </a:xfrm>
          <a:prstGeom prst="rect">
            <a:avLst/>
          </a:prstGeom>
        </p:spPr>
      </p:pic>
      <p:sp>
        <p:nvSpPr>
          <p:cNvPr id="6" name="TextBox 1">
            <a:extLst>
              <a:ext uri="{FF2B5EF4-FFF2-40B4-BE49-F238E27FC236}">
                <a16:creationId xmlns:a16="http://schemas.microsoft.com/office/drawing/2014/main" id="{F3C7B9C0-DF8D-4860-905E-E3D1EE18A493}"/>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5</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5632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0421" y="2924543"/>
            <a:ext cx="7749788" cy="1835898"/>
          </a:xfrm>
          <a:noFill/>
        </p:spPr>
        <p:txBody>
          <a:bodyPr>
            <a:normAutofit/>
          </a:bodyPr>
          <a:lstStyle/>
          <a:p>
            <a:pPr marL="0" lvl="0" indent="0" algn="just" fontAlgn="base">
              <a:buNone/>
            </a:pPr>
            <a:r>
              <a:rPr lang="el-GR" sz="2000" b="1" dirty="0">
                <a:solidFill>
                  <a:srgbClr val="44474E"/>
                </a:solidFill>
                <a:latin typeface="Century Gothic" panose="020B0502020202020204" pitchFamily="34" charset="0"/>
              </a:rPr>
              <a:t>Καθαρισμός και απολύμανση: </a:t>
            </a:r>
            <a:r>
              <a:rPr lang="el-GR" sz="2000" dirty="0">
                <a:solidFill>
                  <a:srgbClr val="44474E"/>
                </a:solidFill>
                <a:latin typeface="Century Gothic" panose="020B0502020202020204" pitchFamily="34" charset="0"/>
              </a:rPr>
              <a:t>τήρηση κανόνων καθαρισμού εγκαταστάσεων υδάτων αναψυχής, τακτικός καθαρισμός και απολύμανση σύμφωνα με τις οδηγίες ΕΟΔΥ</a:t>
            </a:r>
            <a:r>
              <a:rPr lang="fr-FR" sz="2000"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Προτεινόμενες διαδικασίες για τον καθαρισμό και απολύμανση χώρων φιλοξενίας κατά τη διάρκεια της πανδημίας </a:t>
            </a:r>
            <a:r>
              <a:rPr lang="da-DK" sz="2000" dirty="0">
                <a:solidFill>
                  <a:srgbClr val="44474E"/>
                </a:solidFill>
                <a:latin typeface="Century Gothic" panose="020B0502020202020204" pitchFamily="34" charset="0"/>
              </a:rPr>
              <a:t>COVID-19</a:t>
            </a:r>
            <a:r>
              <a:rPr lang="it-IT" sz="2000" dirty="0">
                <a:solidFill>
                  <a:srgbClr val="44474E"/>
                </a:solidFill>
                <a:latin typeface="Century Gothic" panose="020B0502020202020204" pitchFamily="34" charset="0"/>
              </a:rPr>
              <a:t>»</a:t>
            </a:r>
            <a:r>
              <a:rPr lang="el-GR" sz="2000" dirty="0">
                <a:solidFill>
                  <a:srgbClr val="44474E"/>
                </a:solidFill>
                <a:latin typeface="Century Gothic" panose="020B0502020202020204" pitchFamily="34" charset="0"/>
              </a:rPr>
              <a:t>.</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a:p>
            <a:pPr marL="0" lvl="0" indent="0" algn="just" fontAlgn="base">
              <a:buNone/>
            </a:pPr>
            <a:endParaRPr lang="el-GR" u="sng" dirty="0"/>
          </a:p>
        </p:txBody>
      </p:sp>
      <p:sp>
        <p:nvSpPr>
          <p:cNvPr id="7" name="TextBox 1">
            <a:extLst>
              <a:ext uri="{FF2B5EF4-FFF2-40B4-BE49-F238E27FC236}">
                <a16:creationId xmlns:a16="http://schemas.microsoft.com/office/drawing/2014/main" id="{845CBAA9-C65C-4CB1-8773-A8D5F65F0BC0}"/>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6</a:t>
            </a:r>
            <a:endParaRPr lang="el-GR" altLang="el-GR" sz="1200" b="1"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EA2D3D7F-9C96-4E51-83A4-CCBC6EE37D99}"/>
              </a:ext>
            </a:extLst>
          </p:cNvPr>
          <p:cNvSpPr>
            <a:spLocks noGrp="1"/>
          </p:cNvSpPr>
          <p:nvPr>
            <p:ph type="title"/>
          </p:nvPr>
        </p:nvSpPr>
        <p:spPr>
          <a:xfrm>
            <a:off x="471792" y="574836"/>
            <a:ext cx="3414408" cy="885917"/>
          </a:xfrm>
          <a:noFill/>
        </p:spPr>
        <p:txBody>
          <a:bodyPr>
            <a:noAutofit/>
          </a:bodyPr>
          <a:lstStyle/>
          <a:p>
            <a:pPr algn="ctr"/>
            <a:r>
              <a:rPr lang="el-GR" sz="1800" b="1" dirty="0">
                <a:solidFill>
                  <a:schemeClr val="bg1"/>
                </a:solidFill>
                <a:latin typeface="Century Gothic" panose="020B0502020202020204" pitchFamily="34" charset="0"/>
              </a:rPr>
              <a:t>Λειτουργία εξωτερικών κολυμβητικών δεξαμενών σε τουριστικά καταλύματα </a:t>
            </a:r>
            <a:endParaRPr lang="en-US" sz="1800" b="1" dirty="0">
              <a:solidFill>
                <a:schemeClr val="bg1"/>
              </a:solidFill>
              <a:latin typeface="Century Gothic" panose="020B0502020202020204" pitchFamily="34" charset="0"/>
            </a:endParaRPr>
          </a:p>
        </p:txBody>
      </p:sp>
      <p:pic>
        <p:nvPicPr>
          <p:cNvPr id="9" name="Εικόνα 8">
            <a:extLst>
              <a:ext uri="{FF2B5EF4-FFF2-40B4-BE49-F238E27FC236}">
                <a16:creationId xmlns:a16="http://schemas.microsoft.com/office/drawing/2014/main" id="{E7AEEE92-FDB4-4D2A-8874-28E56194B0B5}"/>
              </a:ext>
            </a:extLst>
          </p:cNvPr>
          <p:cNvPicPr>
            <a:picLocks noChangeAspect="1"/>
          </p:cNvPicPr>
          <p:nvPr/>
        </p:nvPicPr>
        <p:blipFill>
          <a:blip r:embed="rId4"/>
          <a:stretch>
            <a:fillRect/>
          </a:stretch>
        </p:blipFill>
        <p:spPr>
          <a:xfrm>
            <a:off x="471792" y="2504268"/>
            <a:ext cx="3395405" cy="2147059"/>
          </a:xfrm>
          <a:prstGeom prst="rect">
            <a:avLst/>
          </a:prstGeom>
        </p:spPr>
      </p:pic>
    </p:spTree>
    <p:extLst>
      <p:ext uri="{BB962C8B-B14F-4D97-AF65-F5344CB8AC3E}">
        <p14:creationId xmlns:p14="http://schemas.microsoft.com/office/powerpoint/2010/main" val="136467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65" y="2128584"/>
            <a:ext cx="11162270" cy="3742828"/>
          </a:xfrm>
          <a:noFill/>
        </p:spPr>
        <p:txBody>
          <a:bodyPr>
            <a:normAutofit/>
          </a:bodyPr>
          <a:lstStyle/>
          <a:p>
            <a:pPr lvl="0" algn="just" fontAlgn="base">
              <a:buClr>
                <a:srgbClr val="00B0F0"/>
              </a:buClr>
              <a:buFont typeface="Wingdings" panose="05000000000000000000" pitchFamily="2" charset="2"/>
              <a:buChar char="§"/>
            </a:pPr>
            <a:r>
              <a:rPr lang="el-GR" sz="2000" b="1" dirty="0">
                <a:solidFill>
                  <a:srgbClr val="44474E"/>
                </a:solidFill>
                <a:latin typeface="Century Gothic" panose="020B0502020202020204" pitchFamily="34" charset="0"/>
              </a:rPr>
              <a:t>Εξωτερικές κολυμβητικές δεξαμενές: </a:t>
            </a:r>
          </a:p>
          <a:p>
            <a:pPr marL="0" lvl="0" indent="0" algn="just" fontAlgn="base">
              <a:buNone/>
            </a:pPr>
            <a:r>
              <a:rPr lang="el-GR" sz="2000" b="1" dirty="0" err="1">
                <a:solidFill>
                  <a:srgbClr val="44474E"/>
                </a:solidFill>
                <a:latin typeface="Century Gothic" panose="020B0502020202020204" pitchFamily="34" charset="0"/>
              </a:rPr>
              <a:t>Καταιωνιστήρες</a:t>
            </a:r>
            <a:r>
              <a:rPr lang="el-GR" sz="2000" dirty="0">
                <a:solidFill>
                  <a:srgbClr val="44474E"/>
                </a:solidFill>
                <a:latin typeface="Century Gothic" panose="020B0502020202020204" pitchFamily="34" charset="0"/>
              </a:rPr>
              <a:t>: οι </a:t>
            </a:r>
            <a:r>
              <a:rPr lang="el-GR" sz="2000" dirty="0" err="1">
                <a:solidFill>
                  <a:srgbClr val="44474E"/>
                </a:solidFill>
                <a:latin typeface="Century Gothic" panose="020B0502020202020204" pitchFamily="34" charset="0"/>
              </a:rPr>
              <a:t>καταιωνιστήρες</a:t>
            </a:r>
            <a:r>
              <a:rPr lang="el-GR" sz="2000" dirty="0">
                <a:solidFill>
                  <a:srgbClr val="44474E"/>
                </a:solidFill>
                <a:latin typeface="Century Gothic" panose="020B0502020202020204" pitchFamily="34" charset="0"/>
              </a:rPr>
              <a:t> (ντους) που εξυπηρετούν τις εγκαταστάσεις υδάτων αναψυχής  συνιστάται να διαχωρίζονται με αδιαφανές διαχωριστικό έτσι ώστε να καθίσταται δυνατό το αποτελεσματικό λούσιμο των κολυμβητών πριν να εισέλθουν στη κολυμβητική δεξαμενή. Ισχυρή σύσταση και έμφαση στην ενημέρωση των πελατών με σχετική σήμανση για χρήση των </a:t>
            </a:r>
            <a:r>
              <a:rPr lang="el-GR" sz="2000" dirty="0" err="1">
                <a:solidFill>
                  <a:srgbClr val="44474E"/>
                </a:solidFill>
                <a:latin typeface="Century Gothic" panose="020B0502020202020204" pitchFamily="34" charset="0"/>
              </a:rPr>
              <a:t>καταιωνιστήρων</a:t>
            </a:r>
            <a:r>
              <a:rPr lang="el-GR" sz="2000" dirty="0">
                <a:solidFill>
                  <a:srgbClr val="44474E"/>
                </a:solidFill>
                <a:latin typeface="Century Gothic" panose="020B0502020202020204" pitchFamily="34" charset="0"/>
              </a:rPr>
              <a:t> πριν και μετά τη χρήση της κολυμβητικής δεξαμενής. Συνιστάται να παρέχονται από το κατάλυμα τα απαραίτητα (π.χ. σαπούνι, αφρόλουτρο, κτλ.), καθώς επίσης και υγρό αντισηπτικό κατά την είσοδο στους </a:t>
            </a:r>
            <a:r>
              <a:rPr lang="el-GR" sz="2000" dirty="0" err="1">
                <a:solidFill>
                  <a:srgbClr val="44474E"/>
                </a:solidFill>
                <a:latin typeface="Century Gothic" panose="020B0502020202020204" pitchFamily="34" charset="0"/>
              </a:rPr>
              <a:t>καταιωνιστήρες</a:t>
            </a:r>
            <a:r>
              <a:rPr lang="el-GR" sz="2000" dirty="0">
                <a:solidFill>
                  <a:srgbClr val="44474E"/>
                </a:solidFill>
                <a:latin typeface="Century Gothic" panose="020B0502020202020204" pitchFamily="34" charset="0"/>
              </a:rPr>
              <a:t>.</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marL="0" lvl="0" indent="0" algn="just" fontAlgn="base">
              <a:buNone/>
            </a:pPr>
            <a:r>
              <a:rPr lang="el-GR" sz="2000" b="1" dirty="0">
                <a:solidFill>
                  <a:srgbClr val="44474E"/>
                </a:solidFill>
                <a:latin typeface="Century Gothic" panose="020B0502020202020204" pitchFamily="34" charset="0"/>
              </a:rPr>
              <a:t>Αριθμός </a:t>
            </a:r>
            <a:r>
              <a:rPr lang="el-GR" sz="2000" b="1" dirty="0" err="1">
                <a:solidFill>
                  <a:srgbClr val="44474E"/>
                </a:solidFill>
                <a:latin typeface="Century Gothic" panose="020B0502020202020204" pitchFamily="34" charset="0"/>
              </a:rPr>
              <a:t>λουομένων</a:t>
            </a:r>
            <a:r>
              <a:rPr lang="el-GR" sz="2000" b="1" dirty="0">
                <a:solidFill>
                  <a:srgbClr val="44474E"/>
                </a:solidFill>
                <a:latin typeface="Century Gothic" panose="020B0502020202020204" pitchFamily="34" charset="0"/>
              </a:rPr>
              <a:t>: </a:t>
            </a:r>
            <a:r>
              <a:rPr lang="el-GR" sz="2000" dirty="0">
                <a:solidFill>
                  <a:srgbClr val="44474E"/>
                </a:solidFill>
                <a:latin typeface="Century Gothic" panose="020B0502020202020204" pitchFamily="34" charset="0"/>
              </a:rPr>
              <a:t>ο μέγιστος συνολικός αριθμός των εισερχομένων εντός της δεξαμενής κάθε στιγμή δεν θα είναι μεγαλύτερος από έναν λουόμενο ανά 2,5 m</a:t>
            </a:r>
            <a:r>
              <a:rPr lang="el-GR" sz="2000" baseline="30000" dirty="0">
                <a:solidFill>
                  <a:srgbClr val="44474E"/>
                </a:solidFill>
                <a:latin typeface="Century Gothic" panose="020B0502020202020204" pitchFamily="34" charset="0"/>
              </a:rPr>
              <a:t>2</a:t>
            </a:r>
            <a:r>
              <a:rPr lang="el-GR" sz="2000" dirty="0">
                <a:solidFill>
                  <a:srgbClr val="44474E"/>
                </a:solidFill>
                <a:latin typeface="Century Gothic" panose="020B0502020202020204" pitchFamily="34" charset="0"/>
              </a:rPr>
              <a:t> επιφανείας νερού.</a:t>
            </a:r>
            <a:r>
              <a:rPr lang="en-US" sz="2000"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(Υ)</a:t>
            </a:r>
          </a:p>
          <a:p>
            <a:pPr marL="0" lvl="0" indent="0" algn="just" fontAlgn="base">
              <a:buNone/>
            </a:pPr>
            <a:endParaRPr lang="el-GR" u="sng" dirty="0"/>
          </a:p>
        </p:txBody>
      </p:sp>
      <p:sp>
        <p:nvSpPr>
          <p:cNvPr id="5" name="TextBox 1">
            <a:extLst>
              <a:ext uri="{FF2B5EF4-FFF2-40B4-BE49-F238E27FC236}">
                <a16:creationId xmlns:a16="http://schemas.microsoft.com/office/drawing/2014/main" id="{80FE9A1B-8FB2-4009-91F5-9C1E82055C79}"/>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7</a:t>
            </a:r>
            <a:endParaRPr lang="el-GR" altLang="el-GR" sz="1200" b="1" dirty="0">
              <a:solidFill>
                <a:schemeClr val="bg1"/>
              </a:solidFill>
              <a:latin typeface="Century Gothic" panose="020B0502020202020204" pitchFamily="34" charset="0"/>
            </a:endParaRPr>
          </a:p>
        </p:txBody>
      </p:sp>
      <p:sp>
        <p:nvSpPr>
          <p:cNvPr id="8" name="Title 1">
            <a:extLst>
              <a:ext uri="{FF2B5EF4-FFF2-40B4-BE49-F238E27FC236}">
                <a16:creationId xmlns:a16="http://schemas.microsoft.com/office/drawing/2014/main" id="{5B59D675-4A6F-478F-B6D8-ADD37497C8B9}"/>
              </a:ext>
            </a:extLst>
          </p:cNvPr>
          <p:cNvSpPr>
            <a:spLocks noGrp="1"/>
          </p:cNvSpPr>
          <p:nvPr>
            <p:ph type="title"/>
          </p:nvPr>
        </p:nvSpPr>
        <p:spPr>
          <a:xfrm>
            <a:off x="471792" y="574836"/>
            <a:ext cx="3414408" cy="885917"/>
          </a:xfrm>
          <a:noFill/>
        </p:spPr>
        <p:txBody>
          <a:bodyPr>
            <a:noAutofit/>
          </a:bodyPr>
          <a:lstStyle/>
          <a:p>
            <a:pPr algn="ctr"/>
            <a:r>
              <a:rPr lang="el-GR" sz="1800" b="1" dirty="0">
                <a:solidFill>
                  <a:schemeClr val="bg1"/>
                </a:solidFill>
                <a:latin typeface="Century Gothic" panose="020B0502020202020204" pitchFamily="34" charset="0"/>
              </a:rPr>
              <a:t>Λειτουργία εξωτερικών κολυμβητικών δεξαμενών σε τουριστικά καταλύματα </a:t>
            </a:r>
            <a:endParaRPr lang="en-US" sz="1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964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792" y="1732759"/>
            <a:ext cx="11296226" cy="4959479"/>
          </a:xfrm>
          <a:noFill/>
        </p:spPr>
        <p:txBody>
          <a:bodyPr>
            <a:normAutofit/>
          </a:bodyPr>
          <a:lstStyle/>
          <a:p>
            <a:pPr lvl="0" algn="just" fontAlgn="base">
              <a:buClr>
                <a:srgbClr val="00B0F0"/>
              </a:buClr>
              <a:buFont typeface="Wingdings" panose="05000000000000000000" pitchFamily="2" charset="2"/>
              <a:buChar char="§"/>
            </a:pPr>
            <a:r>
              <a:rPr lang="el-GR" sz="2000" b="1" dirty="0">
                <a:solidFill>
                  <a:srgbClr val="44474E"/>
                </a:solidFill>
                <a:latin typeface="Century Gothic" panose="020B0502020202020204" pitchFamily="34" charset="0"/>
              </a:rPr>
              <a:t>Εξωτερικές κολυμβητικές δεξαμενές</a:t>
            </a:r>
            <a:r>
              <a:rPr lang="el-GR" sz="2000" dirty="0">
                <a:solidFill>
                  <a:srgbClr val="44474E"/>
                </a:solidFill>
                <a:latin typeface="Century Gothic" panose="020B0502020202020204" pitchFamily="34" charset="0"/>
              </a:rPr>
              <a:t>:</a:t>
            </a:r>
          </a:p>
          <a:p>
            <a:pPr marL="0" lvl="0" indent="0" algn="just" fontAlgn="base">
              <a:buNone/>
            </a:pPr>
            <a:r>
              <a:rPr lang="el-GR" sz="2000" b="1" dirty="0">
                <a:solidFill>
                  <a:srgbClr val="44474E"/>
                </a:solidFill>
                <a:latin typeface="Century Gothic" panose="020B0502020202020204" pitchFamily="34" charset="0"/>
              </a:rPr>
              <a:t>Τήρηση απόστασης:</a:t>
            </a:r>
            <a:r>
              <a:rPr lang="el-GR" sz="2000" dirty="0">
                <a:solidFill>
                  <a:srgbClr val="44474E"/>
                </a:solidFill>
                <a:latin typeface="Century Gothic" panose="020B0502020202020204" pitchFamily="34" charset="0"/>
              </a:rPr>
              <a:t> η διάταξη των καθισμάτων (ξαπλώστρες, καρέκλες, πουφ, σεζλόνγκ, κτλ.) θα πρέπει να είναι τέτοια ώστε η απόσταση μεταξύ των </a:t>
            </a:r>
            <a:r>
              <a:rPr lang="el-GR" sz="2000" dirty="0" err="1">
                <a:solidFill>
                  <a:srgbClr val="44474E"/>
                </a:solidFill>
                <a:latin typeface="Century Gothic" panose="020B0502020202020204" pitchFamily="34" charset="0"/>
              </a:rPr>
              <a:t>ακρότερων</a:t>
            </a:r>
            <a:r>
              <a:rPr lang="el-GR" sz="2000" dirty="0">
                <a:solidFill>
                  <a:srgbClr val="44474E"/>
                </a:solidFill>
                <a:latin typeface="Century Gothic" panose="020B0502020202020204" pitchFamily="34" charset="0"/>
              </a:rPr>
              <a:t> σημείων των καθισμάτων δυο ατόμων που βρίσκονται σε δύο διαφορετικές ομπρέλες ή δύο ατόμων που διαμένουν σε διαφορετικό δωμάτιο, να είναι τουλάχιστον 1,5 μέτρα σε κάθε κατεύθυνση.</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marL="0" lvl="0" indent="0" algn="just" fontAlgn="base">
              <a:buNone/>
            </a:pPr>
            <a:r>
              <a:rPr lang="el-GR" sz="2000" dirty="0">
                <a:solidFill>
                  <a:srgbClr val="44474E"/>
                </a:solidFill>
                <a:latin typeface="Century Gothic" panose="020B0502020202020204" pitchFamily="34" charset="0"/>
              </a:rPr>
              <a:t>Συνιστάται η χρήση υλικών ή κάλυψη αντικειμένων με υλικά που επιδέχονται αποτελεσματικής απολύμανσης στα καθίσματα, τα τραπέζια, τα κουτιά φύλαξης προσωπικών αντικειμένων, τα κουμπιά ειδοποίησης του προσωπικού και στους τιμοκαταλόγους.</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marL="0" lvl="0" indent="0" algn="just" fontAlgn="base">
              <a:buNone/>
            </a:pPr>
            <a:r>
              <a:rPr lang="el-GR" sz="2000" dirty="0">
                <a:solidFill>
                  <a:srgbClr val="44474E"/>
                </a:solidFill>
                <a:latin typeface="Century Gothic" panose="020B0502020202020204" pitchFamily="34" charset="0"/>
              </a:rPr>
              <a:t>Μετά από κάθε αλλαγή πελατών θα πρέπει να </a:t>
            </a:r>
            <a:r>
              <a:rPr lang="el-GR" sz="2000" dirty="0" err="1">
                <a:solidFill>
                  <a:srgbClr val="44474E"/>
                </a:solidFill>
                <a:latin typeface="Century Gothic" panose="020B0502020202020204" pitchFamily="34" charset="0"/>
              </a:rPr>
              <a:t>απολυμαίνονται</a:t>
            </a:r>
            <a:r>
              <a:rPr lang="el-GR" sz="2000" dirty="0">
                <a:solidFill>
                  <a:srgbClr val="44474E"/>
                </a:solidFill>
                <a:latin typeface="Century Gothic" panose="020B0502020202020204" pitchFamily="34" charset="0"/>
              </a:rPr>
              <a:t> τα καθίσματα, τα τραπεζάκια, τα κουτιά φύλαξης προσωπικών αντικειμένων, οι τιμοκατάλογοι και κάθε άλλο αντικείμενο το οποίο θα χρησιμοποιήσει ο επόμενος πελάτης.</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marL="0" lvl="0" indent="0" algn="just" fontAlgn="base">
              <a:buNone/>
            </a:pPr>
            <a:r>
              <a:rPr lang="el-GR" sz="2000" dirty="0">
                <a:solidFill>
                  <a:srgbClr val="44474E"/>
                </a:solidFill>
                <a:latin typeface="Century Gothic" panose="020B0502020202020204" pitchFamily="34" charset="0"/>
              </a:rPr>
              <a:t>Συνιστάται η προσφορά πετσετών που θα καλύπτουν το σύνολο της επιφάνειας και απολύμανση κάθε ξαπλώστρας/καθίσματος μετά από κάθε χρήση. Συνιστάται η απομάκρυνση υφασμάτινων επιφανειών από τις ξαπλώστρες.</a:t>
            </a:r>
            <a:r>
              <a:rPr lang="en-US" sz="2000" b="1" dirty="0">
                <a:solidFill>
                  <a:srgbClr val="44474E"/>
                </a:solidFill>
                <a:latin typeface="Century Gothic" panose="020B0502020202020204" pitchFamily="34" charset="0"/>
              </a:rPr>
              <a:t> </a:t>
            </a:r>
            <a:r>
              <a:rPr lang="el-GR" sz="2000" b="1" dirty="0">
                <a:solidFill>
                  <a:srgbClr val="44474E"/>
                </a:solidFill>
                <a:latin typeface="Century Gothic" panose="020B0502020202020204" pitchFamily="34" charset="0"/>
              </a:rPr>
              <a:t>(Π)</a:t>
            </a:r>
          </a:p>
          <a:p>
            <a:pPr marL="0" lvl="0" indent="0" algn="just" fontAlgn="base">
              <a:buNone/>
            </a:pPr>
            <a:endParaRPr lang="el-GR" u="sng" dirty="0"/>
          </a:p>
        </p:txBody>
      </p:sp>
      <p:sp>
        <p:nvSpPr>
          <p:cNvPr id="5" name="Title 1">
            <a:extLst>
              <a:ext uri="{FF2B5EF4-FFF2-40B4-BE49-F238E27FC236}">
                <a16:creationId xmlns:a16="http://schemas.microsoft.com/office/drawing/2014/main" id="{F22C1313-33B6-466F-B9AA-6744E74D27BC}"/>
              </a:ext>
            </a:extLst>
          </p:cNvPr>
          <p:cNvSpPr txBox="1">
            <a:spLocks/>
          </p:cNvSpPr>
          <p:nvPr/>
        </p:nvSpPr>
        <p:spPr>
          <a:xfrm>
            <a:off x="471792" y="574836"/>
            <a:ext cx="3414408" cy="88591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800" b="1">
                <a:solidFill>
                  <a:schemeClr val="bg1"/>
                </a:solidFill>
                <a:latin typeface="Century Gothic" panose="020B0502020202020204" pitchFamily="34" charset="0"/>
              </a:rPr>
              <a:t>Λειτουργία εξωτερικών κολυμβητικών δεξαμενών σε τουριστικά καταλύματα </a:t>
            </a:r>
            <a:endParaRPr lang="en-US" sz="1800" b="1" dirty="0">
              <a:solidFill>
                <a:schemeClr val="bg1"/>
              </a:solidFill>
              <a:latin typeface="Century Gothic" panose="020B0502020202020204" pitchFamily="34" charset="0"/>
            </a:endParaRPr>
          </a:p>
        </p:txBody>
      </p:sp>
      <p:sp>
        <p:nvSpPr>
          <p:cNvPr id="8" name="TextBox 1">
            <a:extLst>
              <a:ext uri="{FF2B5EF4-FFF2-40B4-BE49-F238E27FC236}">
                <a16:creationId xmlns:a16="http://schemas.microsoft.com/office/drawing/2014/main" id="{797C107E-0C00-4F98-B842-FB9BFFB0B975}"/>
              </a:ext>
            </a:extLst>
          </p:cNvPr>
          <p:cNvSpPr txBox="1">
            <a:spLocks noChangeArrowheads="1"/>
          </p:cNvSpPr>
          <p:nvPr/>
        </p:nvSpPr>
        <p:spPr bwMode="auto">
          <a:xfrm>
            <a:off x="11345863" y="196850"/>
            <a:ext cx="2365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8</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2439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834" y="794594"/>
            <a:ext cx="3347272" cy="502507"/>
          </a:xfrm>
          <a:noFill/>
        </p:spPr>
        <p:txBody>
          <a:bodyPr>
            <a:noAutofit/>
          </a:bodyPr>
          <a:lstStyle/>
          <a:p>
            <a:pPr algn="ctr"/>
            <a:r>
              <a:rPr lang="el-GR" sz="1800" b="1" dirty="0">
                <a:solidFill>
                  <a:schemeClr val="bg1"/>
                </a:solidFill>
                <a:latin typeface="Century Gothic" panose="020B0502020202020204" pitchFamily="34" charset="0"/>
              </a:rPr>
              <a:t>Πόσιμο νερό</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Δίκτυο ύδρευσης</a:t>
            </a:r>
            <a:r>
              <a:rPr lang="en-US" sz="1800" b="1" dirty="0">
                <a:solidFill>
                  <a:schemeClr val="bg1"/>
                </a:solidFill>
                <a:latin typeface="Century Gothic" panose="020B0502020202020204" pitchFamily="34" charset="0"/>
              </a:rPr>
              <a:t> </a:t>
            </a:r>
            <a:r>
              <a:rPr lang="el-GR" sz="1800" b="1" dirty="0">
                <a:solidFill>
                  <a:schemeClr val="bg1"/>
                </a:solidFill>
                <a:latin typeface="Century Gothic" panose="020B0502020202020204" pitchFamily="34" charset="0"/>
              </a:rPr>
              <a:t>/ αποχέτευσης </a:t>
            </a:r>
            <a:endParaRPr lang="en-US" sz="1800" b="1"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4"/>
          <a:stretch>
            <a:fillRect/>
          </a:stretch>
        </p:blipFill>
        <p:spPr>
          <a:xfrm>
            <a:off x="490802" y="2186267"/>
            <a:ext cx="3353529" cy="3353529"/>
          </a:xfrm>
          <a:prstGeom prst="rect">
            <a:avLst/>
          </a:prstGeom>
        </p:spPr>
      </p:pic>
      <p:sp>
        <p:nvSpPr>
          <p:cNvPr id="5" name="Rectangle 4"/>
          <p:cNvSpPr/>
          <p:nvPr/>
        </p:nvSpPr>
        <p:spPr>
          <a:xfrm>
            <a:off x="3958389" y="3047423"/>
            <a:ext cx="7736304"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44474E"/>
                </a:solidFill>
                <a:effectLst/>
                <a:uLnTx/>
                <a:uFillTx/>
                <a:latin typeface="Century Gothic" panose="020B0502020202020204" pitchFamily="34" charset="0"/>
              </a:rPr>
              <a:t>β) Δίκτυο ύδρευσης –αποχέτευσης:</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Τα καταλύματα θα πρέπει να συμμορφώνονται με την εγκύκλιο του Υπουργείου Υγείας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Προστασία</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της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Δημόσιας</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Υγείας</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απο</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τον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κορωνοϊο</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a:t>
            </a:r>
            <a:r>
              <a:rPr kumimoji="0" lang="da-DK" sz="2000" b="0" i="0" u="none" strike="noStrike" kern="1200" cap="none" spc="0" normalizeH="0" baseline="0" noProof="0" dirty="0">
                <a:ln>
                  <a:noFill/>
                </a:ln>
                <a:solidFill>
                  <a:srgbClr val="44474E"/>
                </a:solidFill>
                <a:effectLst/>
                <a:uLnTx/>
                <a:uFillTx/>
                <a:latin typeface="Century Gothic" panose="020B0502020202020204" pitchFamily="34" charset="0"/>
              </a:rPr>
              <a:t>SARS-COV-2 </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στα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συστήματα</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ύδρευσης</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και </a:t>
            </a:r>
            <a:r>
              <a:rPr kumimoji="0" lang="el-GR" sz="2000" b="0" i="0" u="none" strike="noStrike" kern="1200" cap="none" spc="0" normalizeH="0" baseline="0" noProof="0" dirty="0" err="1">
                <a:ln>
                  <a:noFill/>
                </a:ln>
                <a:solidFill>
                  <a:srgbClr val="44474E"/>
                </a:solidFill>
                <a:effectLst/>
                <a:uLnTx/>
                <a:uFillTx/>
                <a:latin typeface="Century Gothic" panose="020B0502020202020204" pitchFamily="34" charset="0"/>
              </a:rPr>
              <a:t>αποχέτευσης</a:t>
            </a:r>
            <a:r>
              <a:rPr kumimoji="0" lang="el-GR" sz="2000" b="0" i="0" u="none" strike="noStrike" kern="1200" cap="none" spc="0" normalizeH="0" baseline="0" noProof="0" dirty="0">
                <a:ln>
                  <a:noFill/>
                </a:ln>
                <a:solidFill>
                  <a:srgbClr val="44474E"/>
                </a:solidFill>
                <a:effectLst/>
                <a:uLnTx/>
                <a:uFillTx/>
                <a:latin typeface="Century Gothic" panose="020B0502020202020204" pitchFamily="34" charset="0"/>
              </a:rPr>
              <a:t>» </a:t>
            </a:r>
            <a:r>
              <a:rPr kumimoji="0" lang="el-GR" sz="2000" b="1" i="0" u="none" strike="noStrike" kern="1200" cap="none" spc="0" normalizeH="0" baseline="0" noProof="0" dirty="0">
                <a:ln>
                  <a:noFill/>
                </a:ln>
                <a:solidFill>
                  <a:srgbClr val="44474E"/>
                </a:solidFill>
                <a:effectLst/>
                <a:uLnTx/>
                <a:uFillTx/>
                <a:latin typeface="Century Gothic" panose="020B0502020202020204" pitchFamily="34" charset="0"/>
              </a:rPr>
              <a:t>(Υ)</a:t>
            </a:r>
          </a:p>
        </p:txBody>
      </p:sp>
      <p:sp>
        <p:nvSpPr>
          <p:cNvPr id="6" name="TextBox 1">
            <a:extLst>
              <a:ext uri="{FF2B5EF4-FFF2-40B4-BE49-F238E27FC236}">
                <a16:creationId xmlns:a16="http://schemas.microsoft.com/office/drawing/2014/main" id="{BC91B814-FAD5-44A1-BC27-93C96F960614}"/>
              </a:ext>
            </a:extLst>
          </p:cNvPr>
          <p:cNvSpPr txBox="1">
            <a:spLocks noChangeArrowheads="1"/>
          </p:cNvSpPr>
          <p:nvPr/>
        </p:nvSpPr>
        <p:spPr bwMode="auto">
          <a:xfrm>
            <a:off x="11237577" y="196850"/>
            <a:ext cx="457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l-GR" sz="1200" b="1" dirty="0">
                <a:solidFill>
                  <a:schemeClr val="bg1"/>
                </a:solidFill>
                <a:latin typeface="Century Gothic" panose="020B0502020202020204" pitchFamily="34" charset="0"/>
              </a:rPr>
              <a:t>13</a:t>
            </a:r>
            <a:endParaRPr lang="el-GR" altLang="el-GR" sz="1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866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2465</Words>
  <Application>Microsoft Office PowerPoint</Application>
  <PresentationFormat>Ευρεία οθόνη</PresentationFormat>
  <Paragraphs>145</Paragraphs>
  <Slides>17</Slides>
  <Notes>17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17</vt:i4>
      </vt:variant>
    </vt:vector>
  </HeadingPairs>
  <TitlesOfParts>
    <vt:vector size="23" baseType="lpstr">
      <vt:lpstr>Arial</vt:lpstr>
      <vt:lpstr>Calibri</vt:lpstr>
      <vt:lpstr>Calibri Light</vt:lpstr>
      <vt:lpstr>Century Gothic</vt:lpstr>
      <vt:lpstr>Wingdings</vt:lpstr>
      <vt:lpstr>Θέμα του Office</vt:lpstr>
      <vt:lpstr>- Χώροι αναψυχής για παιδιά - Λειτουργία Κολυμβητικών δεξαμενών καταλυμάτων   - Transfer πελατών - Πόσιμο νερό - Δίκτυο ύδρευσης/αποχέτευσης  - Κλιματισμός και αερισμός χώρων  </vt:lpstr>
      <vt:lpstr>Χώροι αναψυχής για παιδιά  </vt:lpstr>
      <vt:lpstr>Λειτουργία κολυμβητικών δεξαμενών εντός και εκτός  τουριστικών καταλυμάτων </vt:lpstr>
      <vt:lpstr>Λειτουργία κολυμβητικών δεξαμενών εντός και εκτός  τουριστικών καταλυμάτων </vt:lpstr>
      <vt:lpstr>Λειτουργία εξωτερικών κολυμβητικών δεξαμενών σε τουριστικά καταλύματα </vt:lpstr>
      <vt:lpstr>Λειτουργία εξωτερικών κολυμβητικών δεξαμενών σε τουριστικά καταλύματα </vt:lpstr>
      <vt:lpstr>Λειτουργία εξωτερικών κολυμβητικών δεξαμενών σε τουριστικά καταλύματα </vt:lpstr>
      <vt:lpstr>Παρουσίαση του PowerPoint</vt:lpstr>
      <vt:lpstr>Πόσιμο νερό - Δίκτυο ύδρευσης / αποχέτευσης </vt:lpstr>
      <vt:lpstr>Πόσιμο νερό - Δίκτυο ύδρευσης / αποχέτευσης </vt:lpstr>
      <vt:lpstr>Πόσιμο νερό - Δίκτυο ύδρευσης / αποχέτευσης </vt:lpstr>
      <vt:lpstr>Πόσιμο νερό - Δίκτυο ύδρευσης / αποχέτευσης </vt:lpstr>
      <vt:lpstr>  Λειτουργία χώρων εκδηλώσεων, καταστημάτων και κοινοχρήστων χώρων εντός των καταλυμάτων </vt:lpstr>
      <vt:lpstr>  Λειτουργία χώρων εκδηλώσεων, καταστημάτων και κοινοχρήστων χώρων εντός των καταλυμάτων </vt:lpstr>
      <vt:lpstr>  Λειτουργία χώρων εκδηλώσεων, καταστημάτων και κοινοχρήστων χώρων εντός των καταλυμάτων </vt:lpstr>
      <vt:lpstr>Αιγιαλός, δεξαμενές υδρομάλαξης υδροθεραπείας </vt:lpstr>
      <vt:lpstr>- Χώροι αναψυχής για παιδιά - Λειτουργία Κολυμβητικών δεξαμενών καταλυμάτων   - Transfer πελατών - Πόσιμο νερό - Δίκτυο ύδρευσης/αποχέτευσης  - Κλιματισμός και αερισμός χώρων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Κωνσταντίνος Μαρινάκος</dc:creator>
  <cp:lastModifiedBy>Κωνσταντίνος Μαρινάκος</cp:lastModifiedBy>
  <cp:revision>110</cp:revision>
  <cp:lastPrinted>2020-06-04T08:43:51Z</cp:lastPrinted>
  <dcterms:created xsi:type="dcterms:W3CDTF">2020-05-23T14:40:56Z</dcterms:created>
  <dcterms:modified xsi:type="dcterms:W3CDTF">2022-06-03T17:36:46Z</dcterms:modified>
</cp:coreProperties>
</file>